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514" y="5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521EAF-14A5-4E15-A9A1-CA473FE0C8D2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0CA0B1-784C-4D22-9359-DF6110DD4C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73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CA0B1-784C-4D22-9359-DF6110DD4C8C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5359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838313" y="4117594"/>
            <a:ext cx="3842384" cy="9105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00" b="1" i="0">
                <a:solidFill>
                  <a:srgbClr val="FF89A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979728" y="5914745"/>
            <a:ext cx="8979535" cy="13976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1" i="0">
                <a:solidFill>
                  <a:srgbClr val="FF89A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1" i="0">
                <a:solidFill>
                  <a:srgbClr val="FF89A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1" i="0">
                <a:solidFill>
                  <a:srgbClr val="FF89A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C0423">
              <a:alpha val="949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29132" y="619760"/>
            <a:ext cx="16429735" cy="1739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00" b="1" i="0">
                <a:solidFill>
                  <a:srgbClr val="FF89A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0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5"/>
            <a:ext cx="18287999" cy="1027938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134483" y="8952382"/>
            <a:ext cx="80225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Disclaimer:</a:t>
            </a:r>
            <a:r>
              <a:rPr sz="2400" spc="-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4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content</a:t>
            </a:r>
            <a:r>
              <a:rPr sz="2400" spc="-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sz="2400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curated</a:t>
            </a:r>
            <a:r>
              <a:rPr sz="2400" spc="-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400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educational</a:t>
            </a:r>
            <a:r>
              <a:rPr sz="2400" spc="-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purposes</a:t>
            </a:r>
            <a:r>
              <a:rPr sz="2400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Calibri"/>
                <a:cs typeface="Calibri"/>
              </a:rPr>
              <a:t>only.</a:t>
            </a:r>
            <a:endParaRPr sz="2400">
              <a:latin typeface="Calibri"/>
              <a:cs typeface="Calibr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796414" y="2028825"/>
            <a:ext cx="13822680" cy="6229350"/>
            <a:chOff x="1796414" y="2028825"/>
            <a:chExt cx="13822680" cy="6229350"/>
          </a:xfrm>
        </p:grpSpPr>
        <p:sp>
          <p:nvSpPr>
            <p:cNvPr id="5" name="object 5"/>
            <p:cNvSpPr/>
            <p:nvPr/>
          </p:nvSpPr>
          <p:spPr>
            <a:xfrm>
              <a:off x="1809114" y="2041525"/>
              <a:ext cx="13797280" cy="6203950"/>
            </a:xfrm>
            <a:custGeom>
              <a:avLst/>
              <a:gdLst/>
              <a:ahLst/>
              <a:cxnLst/>
              <a:rect l="l" t="t" r="r" b="b"/>
              <a:pathLst>
                <a:path w="13797280" h="6203950">
                  <a:moveTo>
                    <a:pt x="13291819" y="0"/>
                  </a:moveTo>
                  <a:lnTo>
                    <a:pt x="505079" y="0"/>
                  </a:lnTo>
                  <a:lnTo>
                    <a:pt x="456445" y="2311"/>
                  </a:lnTo>
                  <a:lnTo>
                    <a:pt x="409117" y="9104"/>
                  </a:lnTo>
                  <a:lnTo>
                    <a:pt x="363307" y="20168"/>
                  </a:lnTo>
                  <a:lnTo>
                    <a:pt x="319227" y="35291"/>
                  </a:lnTo>
                  <a:lnTo>
                    <a:pt x="277089" y="54261"/>
                  </a:lnTo>
                  <a:lnTo>
                    <a:pt x="237104" y="76868"/>
                  </a:lnTo>
                  <a:lnTo>
                    <a:pt x="199485" y="102900"/>
                  </a:lnTo>
                  <a:lnTo>
                    <a:pt x="164443" y="132145"/>
                  </a:lnTo>
                  <a:lnTo>
                    <a:pt x="132190" y="164393"/>
                  </a:lnTo>
                  <a:lnTo>
                    <a:pt x="102938" y="199431"/>
                  </a:lnTo>
                  <a:lnTo>
                    <a:pt x="76899" y="237048"/>
                  </a:lnTo>
                  <a:lnTo>
                    <a:pt x="54285" y="277033"/>
                  </a:lnTo>
                  <a:lnTo>
                    <a:pt x="35307" y="319175"/>
                  </a:lnTo>
                  <a:lnTo>
                    <a:pt x="20178" y="363262"/>
                  </a:lnTo>
                  <a:lnTo>
                    <a:pt x="9109" y="409082"/>
                  </a:lnTo>
                  <a:lnTo>
                    <a:pt x="2312" y="456425"/>
                  </a:lnTo>
                  <a:lnTo>
                    <a:pt x="0" y="505078"/>
                  </a:lnTo>
                  <a:lnTo>
                    <a:pt x="0" y="5698871"/>
                  </a:lnTo>
                  <a:lnTo>
                    <a:pt x="2312" y="5747524"/>
                  </a:lnTo>
                  <a:lnTo>
                    <a:pt x="9109" y="5794867"/>
                  </a:lnTo>
                  <a:lnTo>
                    <a:pt x="20178" y="5840687"/>
                  </a:lnTo>
                  <a:lnTo>
                    <a:pt x="35307" y="5884774"/>
                  </a:lnTo>
                  <a:lnTo>
                    <a:pt x="54285" y="5926916"/>
                  </a:lnTo>
                  <a:lnTo>
                    <a:pt x="76899" y="5966901"/>
                  </a:lnTo>
                  <a:lnTo>
                    <a:pt x="102938" y="6004518"/>
                  </a:lnTo>
                  <a:lnTo>
                    <a:pt x="132190" y="6039556"/>
                  </a:lnTo>
                  <a:lnTo>
                    <a:pt x="164443" y="6071804"/>
                  </a:lnTo>
                  <a:lnTo>
                    <a:pt x="199485" y="6101049"/>
                  </a:lnTo>
                  <a:lnTo>
                    <a:pt x="237104" y="6127081"/>
                  </a:lnTo>
                  <a:lnTo>
                    <a:pt x="277089" y="6149688"/>
                  </a:lnTo>
                  <a:lnTo>
                    <a:pt x="319227" y="6168658"/>
                  </a:lnTo>
                  <a:lnTo>
                    <a:pt x="363307" y="6183781"/>
                  </a:lnTo>
                  <a:lnTo>
                    <a:pt x="409117" y="6194845"/>
                  </a:lnTo>
                  <a:lnTo>
                    <a:pt x="456445" y="6201638"/>
                  </a:lnTo>
                  <a:lnTo>
                    <a:pt x="505079" y="6203950"/>
                  </a:lnTo>
                  <a:lnTo>
                    <a:pt x="13291819" y="6203950"/>
                  </a:lnTo>
                  <a:lnTo>
                    <a:pt x="13340474" y="6201638"/>
                  </a:lnTo>
                  <a:lnTo>
                    <a:pt x="13387821" y="6194845"/>
                  </a:lnTo>
                  <a:lnTo>
                    <a:pt x="13433647" y="6183781"/>
                  </a:lnTo>
                  <a:lnTo>
                    <a:pt x="13477741" y="6168658"/>
                  </a:lnTo>
                  <a:lnTo>
                    <a:pt x="13519891" y="6149688"/>
                  </a:lnTo>
                  <a:lnTo>
                    <a:pt x="13559886" y="6127081"/>
                  </a:lnTo>
                  <a:lnTo>
                    <a:pt x="13597514" y="6101049"/>
                  </a:lnTo>
                  <a:lnTo>
                    <a:pt x="13632563" y="6071804"/>
                  </a:lnTo>
                  <a:lnTo>
                    <a:pt x="13664822" y="6039556"/>
                  </a:lnTo>
                  <a:lnTo>
                    <a:pt x="13694078" y="6004518"/>
                  </a:lnTo>
                  <a:lnTo>
                    <a:pt x="13720120" y="5966901"/>
                  </a:lnTo>
                  <a:lnTo>
                    <a:pt x="13742737" y="5926916"/>
                  </a:lnTo>
                  <a:lnTo>
                    <a:pt x="13761716" y="5884774"/>
                  </a:lnTo>
                  <a:lnTo>
                    <a:pt x="13776847" y="5840687"/>
                  </a:lnTo>
                  <a:lnTo>
                    <a:pt x="13787916" y="5794867"/>
                  </a:lnTo>
                  <a:lnTo>
                    <a:pt x="13794713" y="5747524"/>
                  </a:lnTo>
                  <a:lnTo>
                    <a:pt x="13797025" y="5698871"/>
                  </a:lnTo>
                  <a:lnTo>
                    <a:pt x="13797025" y="505078"/>
                  </a:lnTo>
                  <a:lnTo>
                    <a:pt x="13794713" y="456425"/>
                  </a:lnTo>
                  <a:lnTo>
                    <a:pt x="13787916" y="409082"/>
                  </a:lnTo>
                  <a:lnTo>
                    <a:pt x="13776847" y="363262"/>
                  </a:lnTo>
                  <a:lnTo>
                    <a:pt x="13761716" y="319175"/>
                  </a:lnTo>
                  <a:lnTo>
                    <a:pt x="13742737" y="277033"/>
                  </a:lnTo>
                  <a:lnTo>
                    <a:pt x="13720120" y="237048"/>
                  </a:lnTo>
                  <a:lnTo>
                    <a:pt x="13694078" y="199431"/>
                  </a:lnTo>
                  <a:lnTo>
                    <a:pt x="13664822" y="164393"/>
                  </a:lnTo>
                  <a:lnTo>
                    <a:pt x="13632563" y="132145"/>
                  </a:lnTo>
                  <a:lnTo>
                    <a:pt x="13597514" y="102900"/>
                  </a:lnTo>
                  <a:lnTo>
                    <a:pt x="13559886" y="76868"/>
                  </a:lnTo>
                  <a:lnTo>
                    <a:pt x="13519891" y="54261"/>
                  </a:lnTo>
                  <a:lnTo>
                    <a:pt x="13477741" y="35291"/>
                  </a:lnTo>
                  <a:lnTo>
                    <a:pt x="13433647" y="20168"/>
                  </a:lnTo>
                  <a:lnTo>
                    <a:pt x="13387821" y="9104"/>
                  </a:lnTo>
                  <a:lnTo>
                    <a:pt x="13340474" y="2311"/>
                  </a:lnTo>
                  <a:lnTo>
                    <a:pt x="13291819" y="0"/>
                  </a:lnTo>
                  <a:close/>
                </a:path>
              </a:pathLst>
            </a:custGeom>
            <a:solidFill>
              <a:srgbClr val="E4E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809114" y="2041525"/>
              <a:ext cx="13797280" cy="6203950"/>
            </a:xfrm>
            <a:custGeom>
              <a:avLst/>
              <a:gdLst/>
              <a:ahLst/>
              <a:cxnLst/>
              <a:rect l="l" t="t" r="r" b="b"/>
              <a:pathLst>
                <a:path w="13797280" h="6203950">
                  <a:moveTo>
                    <a:pt x="0" y="505078"/>
                  </a:moveTo>
                  <a:lnTo>
                    <a:pt x="2312" y="456425"/>
                  </a:lnTo>
                  <a:lnTo>
                    <a:pt x="9109" y="409082"/>
                  </a:lnTo>
                  <a:lnTo>
                    <a:pt x="20178" y="363262"/>
                  </a:lnTo>
                  <a:lnTo>
                    <a:pt x="35307" y="319175"/>
                  </a:lnTo>
                  <a:lnTo>
                    <a:pt x="54285" y="277033"/>
                  </a:lnTo>
                  <a:lnTo>
                    <a:pt x="76899" y="237048"/>
                  </a:lnTo>
                  <a:lnTo>
                    <a:pt x="102938" y="199431"/>
                  </a:lnTo>
                  <a:lnTo>
                    <a:pt x="132190" y="164393"/>
                  </a:lnTo>
                  <a:lnTo>
                    <a:pt x="164443" y="132145"/>
                  </a:lnTo>
                  <a:lnTo>
                    <a:pt x="199485" y="102900"/>
                  </a:lnTo>
                  <a:lnTo>
                    <a:pt x="237104" y="76868"/>
                  </a:lnTo>
                  <a:lnTo>
                    <a:pt x="277089" y="54261"/>
                  </a:lnTo>
                  <a:lnTo>
                    <a:pt x="319227" y="35291"/>
                  </a:lnTo>
                  <a:lnTo>
                    <a:pt x="363307" y="20168"/>
                  </a:lnTo>
                  <a:lnTo>
                    <a:pt x="409117" y="9104"/>
                  </a:lnTo>
                  <a:lnTo>
                    <a:pt x="456445" y="2311"/>
                  </a:lnTo>
                  <a:lnTo>
                    <a:pt x="505079" y="0"/>
                  </a:lnTo>
                  <a:lnTo>
                    <a:pt x="13291819" y="0"/>
                  </a:lnTo>
                  <a:lnTo>
                    <a:pt x="13340474" y="2311"/>
                  </a:lnTo>
                  <a:lnTo>
                    <a:pt x="13387821" y="9104"/>
                  </a:lnTo>
                  <a:lnTo>
                    <a:pt x="13433647" y="20168"/>
                  </a:lnTo>
                  <a:lnTo>
                    <a:pt x="13477741" y="35291"/>
                  </a:lnTo>
                  <a:lnTo>
                    <a:pt x="13519891" y="54261"/>
                  </a:lnTo>
                  <a:lnTo>
                    <a:pt x="13559886" y="76868"/>
                  </a:lnTo>
                  <a:lnTo>
                    <a:pt x="13597514" y="102900"/>
                  </a:lnTo>
                  <a:lnTo>
                    <a:pt x="13632563" y="132145"/>
                  </a:lnTo>
                  <a:lnTo>
                    <a:pt x="13664822" y="164393"/>
                  </a:lnTo>
                  <a:lnTo>
                    <a:pt x="13694078" y="199431"/>
                  </a:lnTo>
                  <a:lnTo>
                    <a:pt x="13720120" y="237048"/>
                  </a:lnTo>
                  <a:lnTo>
                    <a:pt x="13742737" y="277033"/>
                  </a:lnTo>
                  <a:lnTo>
                    <a:pt x="13761716" y="319175"/>
                  </a:lnTo>
                  <a:lnTo>
                    <a:pt x="13776847" y="363262"/>
                  </a:lnTo>
                  <a:lnTo>
                    <a:pt x="13787916" y="409082"/>
                  </a:lnTo>
                  <a:lnTo>
                    <a:pt x="13794713" y="456425"/>
                  </a:lnTo>
                  <a:lnTo>
                    <a:pt x="13797025" y="505078"/>
                  </a:lnTo>
                  <a:lnTo>
                    <a:pt x="13797025" y="5698871"/>
                  </a:lnTo>
                  <a:lnTo>
                    <a:pt x="13794713" y="5747524"/>
                  </a:lnTo>
                  <a:lnTo>
                    <a:pt x="13787916" y="5794867"/>
                  </a:lnTo>
                  <a:lnTo>
                    <a:pt x="13776847" y="5840687"/>
                  </a:lnTo>
                  <a:lnTo>
                    <a:pt x="13761716" y="5884774"/>
                  </a:lnTo>
                  <a:lnTo>
                    <a:pt x="13742737" y="5926916"/>
                  </a:lnTo>
                  <a:lnTo>
                    <a:pt x="13720120" y="5966901"/>
                  </a:lnTo>
                  <a:lnTo>
                    <a:pt x="13694078" y="6004518"/>
                  </a:lnTo>
                  <a:lnTo>
                    <a:pt x="13664822" y="6039556"/>
                  </a:lnTo>
                  <a:lnTo>
                    <a:pt x="13632563" y="6071804"/>
                  </a:lnTo>
                  <a:lnTo>
                    <a:pt x="13597514" y="6101049"/>
                  </a:lnTo>
                  <a:lnTo>
                    <a:pt x="13559886" y="6127081"/>
                  </a:lnTo>
                  <a:lnTo>
                    <a:pt x="13519891" y="6149688"/>
                  </a:lnTo>
                  <a:lnTo>
                    <a:pt x="13477741" y="6168658"/>
                  </a:lnTo>
                  <a:lnTo>
                    <a:pt x="13433647" y="6183781"/>
                  </a:lnTo>
                  <a:lnTo>
                    <a:pt x="13387821" y="6194845"/>
                  </a:lnTo>
                  <a:lnTo>
                    <a:pt x="13340474" y="6201638"/>
                  </a:lnTo>
                  <a:lnTo>
                    <a:pt x="13291819" y="6203950"/>
                  </a:lnTo>
                  <a:lnTo>
                    <a:pt x="505079" y="6203950"/>
                  </a:lnTo>
                  <a:lnTo>
                    <a:pt x="456445" y="6201638"/>
                  </a:lnTo>
                  <a:lnTo>
                    <a:pt x="409117" y="6194845"/>
                  </a:lnTo>
                  <a:lnTo>
                    <a:pt x="363307" y="6183781"/>
                  </a:lnTo>
                  <a:lnTo>
                    <a:pt x="319227" y="6168658"/>
                  </a:lnTo>
                  <a:lnTo>
                    <a:pt x="277089" y="6149688"/>
                  </a:lnTo>
                  <a:lnTo>
                    <a:pt x="237104" y="6127081"/>
                  </a:lnTo>
                  <a:lnTo>
                    <a:pt x="199485" y="6101049"/>
                  </a:lnTo>
                  <a:lnTo>
                    <a:pt x="164443" y="6071804"/>
                  </a:lnTo>
                  <a:lnTo>
                    <a:pt x="132190" y="6039556"/>
                  </a:lnTo>
                  <a:lnTo>
                    <a:pt x="102938" y="6004518"/>
                  </a:lnTo>
                  <a:lnTo>
                    <a:pt x="76899" y="5966901"/>
                  </a:lnTo>
                  <a:lnTo>
                    <a:pt x="54285" y="5926916"/>
                  </a:lnTo>
                  <a:lnTo>
                    <a:pt x="35307" y="5884774"/>
                  </a:lnTo>
                  <a:lnTo>
                    <a:pt x="20178" y="5840687"/>
                  </a:lnTo>
                  <a:lnTo>
                    <a:pt x="9109" y="5794867"/>
                  </a:lnTo>
                  <a:lnTo>
                    <a:pt x="2312" y="5747524"/>
                  </a:lnTo>
                  <a:lnTo>
                    <a:pt x="0" y="5698871"/>
                  </a:lnTo>
                  <a:lnTo>
                    <a:pt x="0" y="505078"/>
                  </a:lnTo>
                  <a:close/>
                </a:path>
              </a:pathLst>
            </a:custGeom>
            <a:ln w="25400">
              <a:solidFill>
                <a:srgbClr val="9BDBF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11919" y="3241713"/>
              <a:ext cx="2327909" cy="778217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351775" y="3216338"/>
              <a:ext cx="1575562" cy="828992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9219564" y="3068827"/>
              <a:ext cx="2912745" cy="1123950"/>
            </a:xfrm>
            <a:custGeom>
              <a:avLst/>
              <a:gdLst/>
              <a:ahLst/>
              <a:cxnLst/>
              <a:rect l="l" t="t" r="r" b="b"/>
              <a:pathLst>
                <a:path w="2912745" h="1123950">
                  <a:moveTo>
                    <a:pt x="0" y="0"/>
                  </a:moveTo>
                  <a:lnTo>
                    <a:pt x="0" y="1123950"/>
                  </a:lnTo>
                </a:path>
                <a:path w="2912745" h="1123950">
                  <a:moveTo>
                    <a:pt x="2912617" y="0"/>
                  </a:moveTo>
                  <a:lnTo>
                    <a:pt x="2912617" y="1123950"/>
                  </a:lnTo>
                </a:path>
              </a:pathLst>
            </a:custGeom>
            <a:ln w="9525">
              <a:solidFill>
                <a:srgbClr val="A6A6A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424536" y="3267455"/>
              <a:ext cx="2804794" cy="726821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7059422" y="3068827"/>
              <a:ext cx="0" cy="1123950"/>
            </a:xfrm>
            <a:custGeom>
              <a:avLst/>
              <a:gdLst/>
              <a:ahLst/>
              <a:cxnLst/>
              <a:rect l="l" t="t" r="r" b="b"/>
              <a:pathLst>
                <a:path h="1123950">
                  <a:moveTo>
                    <a:pt x="0" y="0"/>
                  </a:moveTo>
                  <a:lnTo>
                    <a:pt x="0" y="1123950"/>
                  </a:lnTo>
                </a:path>
              </a:pathLst>
            </a:custGeom>
            <a:ln w="9525">
              <a:solidFill>
                <a:srgbClr val="A6A6A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134486" y="2990773"/>
              <a:ext cx="3632453" cy="908126"/>
            </a:xfrm>
            <a:prstGeom prst="rect">
              <a:avLst/>
            </a:prstGeom>
          </p:spPr>
        </p:pic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6324091" y="4612335"/>
            <a:ext cx="5643880" cy="8801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600" b="0" dirty="0">
                <a:solidFill>
                  <a:srgbClr val="000000"/>
                </a:solidFill>
                <a:latin typeface="Calibri"/>
                <a:cs typeface="Calibri"/>
              </a:rPr>
              <a:t>Accident</a:t>
            </a:r>
            <a:r>
              <a:rPr sz="5600" b="0" spc="-8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5600" b="0" spc="-10" dirty="0">
                <a:solidFill>
                  <a:srgbClr val="000000"/>
                </a:solidFill>
                <a:latin typeface="Calibri"/>
                <a:cs typeface="Calibri"/>
              </a:rPr>
              <a:t>Prediction</a:t>
            </a:r>
            <a:endParaRPr sz="56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189721" y="5915914"/>
            <a:ext cx="365061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dirty="0">
                <a:latin typeface="Calibri"/>
                <a:cs typeface="Calibri"/>
              </a:rPr>
              <a:t>Guide:</a:t>
            </a:r>
            <a:r>
              <a:rPr sz="2800" spc="-8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Saomya</a:t>
            </a:r>
            <a:r>
              <a:rPr sz="2800" spc="-9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Chaudhry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702814" y="5819292"/>
            <a:ext cx="4791075" cy="1524000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902969" marR="5080" indent="-890269">
              <a:lnSpc>
                <a:spcPct val="114300"/>
              </a:lnSpc>
              <a:spcBef>
                <a:spcPts val="375"/>
              </a:spcBef>
            </a:pPr>
            <a:r>
              <a:rPr sz="2800" spc="-45" dirty="0">
                <a:latin typeface="Calibri"/>
                <a:cs typeface="Calibri"/>
              </a:rPr>
              <a:t>Team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:</a:t>
            </a:r>
            <a:r>
              <a:rPr sz="2800" spc="-5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Adapa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Uma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Siva</a:t>
            </a:r>
            <a:r>
              <a:rPr sz="2800" spc="-4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Sankar </a:t>
            </a:r>
            <a:r>
              <a:rPr sz="2800" dirty="0">
                <a:latin typeface="Calibri"/>
                <a:cs typeface="Calibri"/>
              </a:rPr>
              <a:t>Korimi</a:t>
            </a:r>
            <a:r>
              <a:rPr sz="2800" spc="-75" dirty="0">
                <a:latin typeface="Calibri"/>
                <a:cs typeface="Calibri"/>
              </a:rPr>
              <a:t> </a:t>
            </a:r>
            <a:r>
              <a:rPr sz="2800" spc="-30" dirty="0">
                <a:latin typeface="Calibri"/>
                <a:cs typeface="Calibri"/>
              </a:rPr>
              <a:t>Venkata</a:t>
            </a:r>
            <a:r>
              <a:rPr sz="2800" spc="-6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Sai</a:t>
            </a:r>
            <a:r>
              <a:rPr sz="2800" spc="-7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Naveen </a:t>
            </a:r>
            <a:r>
              <a:rPr sz="2800" dirty="0">
                <a:latin typeface="Calibri"/>
                <a:cs typeface="Calibri"/>
              </a:rPr>
              <a:t>Korada</a:t>
            </a:r>
            <a:r>
              <a:rPr sz="2800" spc="-12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Ganesh</a:t>
            </a:r>
            <a:r>
              <a:rPr sz="2800" spc="-10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SSVP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430000" y="-2"/>
            <a:ext cx="6858000" cy="10287000"/>
            <a:chOff x="11430000" y="-2"/>
            <a:chExt cx="685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48990" y="9686923"/>
              <a:ext cx="2153284" cy="51434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30000" y="-2"/>
              <a:ext cx="6858000" cy="102869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79728" y="1410715"/>
            <a:ext cx="8636000" cy="18389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7309"/>
              </a:lnSpc>
            </a:pPr>
            <a:r>
              <a:rPr spc="-95" dirty="0"/>
              <a:t>Future</a:t>
            </a:r>
            <a:r>
              <a:rPr spc="-305" dirty="0"/>
              <a:t> </a:t>
            </a:r>
            <a:r>
              <a:rPr spc="-90" dirty="0"/>
              <a:t>Scope:</a:t>
            </a:r>
            <a:r>
              <a:rPr spc="-290" dirty="0"/>
              <a:t> </a:t>
            </a:r>
            <a:r>
              <a:rPr spc="-90" dirty="0"/>
              <a:t>Expanding </a:t>
            </a:r>
            <a:r>
              <a:rPr spc="-45" dirty="0"/>
              <a:t>the</a:t>
            </a:r>
            <a:r>
              <a:rPr spc="-355" dirty="0"/>
              <a:t> </a:t>
            </a:r>
            <a:r>
              <a:rPr spc="-10" dirty="0"/>
              <a:t>System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987475" y="4132326"/>
            <a:ext cx="647700" cy="647700"/>
            <a:chOff x="987475" y="4132326"/>
            <a:chExt cx="647700" cy="647700"/>
          </a:xfrm>
        </p:grpSpPr>
        <p:sp>
          <p:nvSpPr>
            <p:cNvPr id="7" name="object 7"/>
            <p:cNvSpPr/>
            <p:nvPr/>
          </p:nvSpPr>
          <p:spPr>
            <a:xfrm>
              <a:off x="992238" y="4137152"/>
              <a:ext cx="638175" cy="638175"/>
            </a:xfrm>
            <a:custGeom>
              <a:avLst/>
              <a:gdLst/>
              <a:ahLst/>
              <a:cxnLst/>
              <a:rect l="l" t="t" r="r" b="b"/>
              <a:pathLst>
                <a:path w="638175" h="638175">
                  <a:moveTo>
                    <a:pt x="518807" y="0"/>
                  </a:moveTo>
                  <a:lnTo>
                    <a:pt x="119062" y="0"/>
                  </a:lnTo>
                  <a:lnTo>
                    <a:pt x="72732" y="9360"/>
                  </a:lnTo>
                  <a:lnTo>
                    <a:pt x="34885" y="34877"/>
                  </a:lnTo>
                  <a:lnTo>
                    <a:pt x="9361" y="72705"/>
                  </a:lnTo>
                  <a:lnTo>
                    <a:pt x="0" y="118999"/>
                  </a:lnTo>
                  <a:lnTo>
                    <a:pt x="0" y="518795"/>
                  </a:lnTo>
                  <a:lnTo>
                    <a:pt x="9361" y="565161"/>
                  </a:lnTo>
                  <a:lnTo>
                    <a:pt x="34885" y="603027"/>
                  </a:lnTo>
                  <a:lnTo>
                    <a:pt x="72732" y="628558"/>
                  </a:lnTo>
                  <a:lnTo>
                    <a:pt x="119062" y="637921"/>
                  </a:lnTo>
                  <a:lnTo>
                    <a:pt x="518807" y="637921"/>
                  </a:lnTo>
                  <a:lnTo>
                    <a:pt x="565174" y="628558"/>
                  </a:lnTo>
                  <a:lnTo>
                    <a:pt x="603040" y="603027"/>
                  </a:lnTo>
                  <a:lnTo>
                    <a:pt x="628571" y="565161"/>
                  </a:lnTo>
                  <a:lnTo>
                    <a:pt x="637933" y="518795"/>
                  </a:lnTo>
                  <a:lnTo>
                    <a:pt x="637933" y="118999"/>
                  </a:lnTo>
                  <a:lnTo>
                    <a:pt x="628571" y="72705"/>
                  </a:lnTo>
                  <a:lnTo>
                    <a:pt x="603040" y="34877"/>
                  </a:lnTo>
                  <a:lnTo>
                    <a:pt x="565174" y="9360"/>
                  </a:lnTo>
                  <a:lnTo>
                    <a:pt x="518807" y="0"/>
                  </a:lnTo>
                  <a:close/>
                </a:path>
              </a:pathLst>
            </a:custGeom>
            <a:solidFill>
              <a:srgbClr val="2E1D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987475" y="4132326"/>
              <a:ext cx="647700" cy="647700"/>
            </a:xfrm>
            <a:custGeom>
              <a:avLst/>
              <a:gdLst/>
              <a:ahLst/>
              <a:cxnLst/>
              <a:rect l="l" t="t" r="r" b="b"/>
              <a:pathLst>
                <a:path w="647700" h="647700">
                  <a:moveTo>
                    <a:pt x="523570" y="0"/>
                  </a:moveTo>
                  <a:lnTo>
                    <a:pt x="123825" y="0"/>
                  </a:lnTo>
                  <a:lnTo>
                    <a:pt x="75625" y="9739"/>
                  </a:lnTo>
                  <a:lnTo>
                    <a:pt x="36266" y="36290"/>
                  </a:lnTo>
                  <a:lnTo>
                    <a:pt x="9730" y="75652"/>
                  </a:lnTo>
                  <a:lnTo>
                    <a:pt x="0" y="123825"/>
                  </a:lnTo>
                  <a:lnTo>
                    <a:pt x="0" y="523621"/>
                  </a:lnTo>
                  <a:lnTo>
                    <a:pt x="9730" y="571847"/>
                  </a:lnTo>
                  <a:lnTo>
                    <a:pt x="36266" y="611203"/>
                  </a:lnTo>
                  <a:lnTo>
                    <a:pt x="75625" y="637724"/>
                  </a:lnTo>
                  <a:lnTo>
                    <a:pt x="123825" y="647446"/>
                  </a:lnTo>
                  <a:lnTo>
                    <a:pt x="123825" y="642747"/>
                  </a:lnTo>
                  <a:lnTo>
                    <a:pt x="546881" y="642747"/>
                  </a:lnTo>
                  <a:lnTo>
                    <a:pt x="570821" y="637921"/>
                  </a:lnTo>
                  <a:lnTo>
                    <a:pt x="123825" y="637921"/>
                  </a:lnTo>
                  <a:lnTo>
                    <a:pt x="79321" y="628937"/>
                  </a:lnTo>
                  <a:lnTo>
                    <a:pt x="42991" y="604440"/>
                  </a:lnTo>
                  <a:lnTo>
                    <a:pt x="18502" y="568108"/>
                  </a:lnTo>
                  <a:lnTo>
                    <a:pt x="9525" y="523621"/>
                  </a:lnTo>
                  <a:lnTo>
                    <a:pt x="9525" y="123825"/>
                  </a:lnTo>
                  <a:lnTo>
                    <a:pt x="18502" y="79337"/>
                  </a:lnTo>
                  <a:lnTo>
                    <a:pt x="42991" y="43005"/>
                  </a:lnTo>
                  <a:lnTo>
                    <a:pt x="79321" y="18508"/>
                  </a:lnTo>
                  <a:lnTo>
                    <a:pt x="123825" y="9525"/>
                  </a:lnTo>
                  <a:lnTo>
                    <a:pt x="123825" y="4825"/>
                  </a:lnTo>
                  <a:lnTo>
                    <a:pt x="523570" y="4825"/>
                  </a:lnTo>
                  <a:lnTo>
                    <a:pt x="523570" y="0"/>
                  </a:lnTo>
                  <a:close/>
                </a:path>
                <a:path w="647700" h="647700">
                  <a:moveTo>
                    <a:pt x="523570" y="642747"/>
                  </a:moveTo>
                  <a:lnTo>
                    <a:pt x="123825" y="642747"/>
                  </a:lnTo>
                  <a:lnTo>
                    <a:pt x="123825" y="647446"/>
                  </a:lnTo>
                  <a:lnTo>
                    <a:pt x="523570" y="647446"/>
                  </a:lnTo>
                  <a:lnTo>
                    <a:pt x="523570" y="642747"/>
                  </a:lnTo>
                  <a:close/>
                </a:path>
                <a:path w="647700" h="647700">
                  <a:moveTo>
                    <a:pt x="546881" y="642747"/>
                  </a:moveTo>
                  <a:lnTo>
                    <a:pt x="523570" y="642747"/>
                  </a:lnTo>
                  <a:lnTo>
                    <a:pt x="523570" y="647446"/>
                  </a:lnTo>
                  <a:lnTo>
                    <a:pt x="546881" y="642747"/>
                  </a:lnTo>
                  <a:close/>
                </a:path>
                <a:path w="647700" h="647700">
                  <a:moveTo>
                    <a:pt x="523570" y="0"/>
                  </a:moveTo>
                  <a:lnTo>
                    <a:pt x="523570" y="4825"/>
                  </a:lnTo>
                  <a:lnTo>
                    <a:pt x="123825" y="4825"/>
                  </a:lnTo>
                  <a:lnTo>
                    <a:pt x="123825" y="9525"/>
                  </a:lnTo>
                  <a:lnTo>
                    <a:pt x="523570" y="9525"/>
                  </a:lnTo>
                  <a:lnTo>
                    <a:pt x="568057" y="18508"/>
                  </a:lnTo>
                  <a:lnTo>
                    <a:pt x="604389" y="43005"/>
                  </a:lnTo>
                  <a:lnTo>
                    <a:pt x="628886" y="79337"/>
                  </a:lnTo>
                  <a:lnTo>
                    <a:pt x="637870" y="123825"/>
                  </a:lnTo>
                  <a:lnTo>
                    <a:pt x="637870" y="523621"/>
                  </a:lnTo>
                  <a:lnTo>
                    <a:pt x="628886" y="568108"/>
                  </a:lnTo>
                  <a:lnTo>
                    <a:pt x="604389" y="604440"/>
                  </a:lnTo>
                  <a:lnTo>
                    <a:pt x="568057" y="628937"/>
                  </a:lnTo>
                  <a:lnTo>
                    <a:pt x="523570" y="637921"/>
                  </a:lnTo>
                  <a:lnTo>
                    <a:pt x="570821" y="637921"/>
                  </a:lnTo>
                  <a:lnTo>
                    <a:pt x="571796" y="637724"/>
                  </a:lnTo>
                  <a:lnTo>
                    <a:pt x="611152" y="611203"/>
                  </a:lnTo>
                  <a:lnTo>
                    <a:pt x="637673" y="571847"/>
                  </a:lnTo>
                  <a:lnTo>
                    <a:pt x="647395" y="523621"/>
                  </a:lnTo>
                  <a:lnTo>
                    <a:pt x="647395" y="123825"/>
                  </a:lnTo>
                  <a:lnTo>
                    <a:pt x="637673" y="75652"/>
                  </a:lnTo>
                  <a:lnTo>
                    <a:pt x="611152" y="36290"/>
                  </a:lnTo>
                  <a:lnTo>
                    <a:pt x="571796" y="9739"/>
                  </a:lnTo>
                  <a:lnTo>
                    <a:pt x="523570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179067" y="4156709"/>
            <a:ext cx="273050" cy="5594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500" b="1" spc="-50" dirty="0">
                <a:solidFill>
                  <a:srgbClr val="DFD5DE"/>
                </a:solidFill>
                <a:latin typeface="Arial"/>
                <a:cs typeface="Arial"/>
              </a:rPr>
              <a:t>1</a:t>
            </a:r>
            <a:endParaRPr sz="35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901189" y="4073779"/>
            <a:ext cx="3554729" cy="14820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50" dirty="0">
                <a:solidFill>
                  <a:srgbClr val="DFD5DE"/>
                </a:solidFill>
                <a:latin typeface="Arial"/>
                <a:cs typeface="Arial"/>
              </a:rPr>
              <a:t>Integration</a:t>
            </a:r>
            <a:r>
              <a:rPr sz="2850" b="1" spc="-15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850" b="1" spc="-20" dirty="0">
                <a:solidFill>
                  <a:srgbClr val="DFD5DE"/>
                </a:solidFill>
                <a:latin typeface="Arial"/>
                <a:cs typeface="Arial"/>
              </a:rPr>
              <a:t>with</a:t>
            </a:r>
            <a:r>
              <a:rPr sz="2850" b="1" spc="-15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850" b="1" spc="-25" dirty="0">
                <a:solidFill>
                  <a:srgbClr val="DFD5DE"/>
                </a:solidFill>
                <a:latin typeface="Arial"/>
                <a:cs typeface="Arial"/>
              </a:rPr>
              <a:t>IoT</a:t>
            </a:r>
            <a:endParaRPr sz="2850">
              <a:latin typeface="Arial"/>
              <a:cs typeface="Arial"/>
            </a:endParaRPr>
          </a:p>
          <a:p>
            <a:pPr marL="12700" marR="5080">
              <a:lnSpc>
                <a:spcPct val="139700"/>
              </a:lnSpc>
              <a:spcBef>
                <a:spcPts val="805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3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Real-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time</a:t>
            </a:r>
            <a:r>
              <a:rPr sz="2150" spc="3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data</a:t>
            </a:r>
            <a:r>
              <a:rPr sz="2150" spc="-1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from</a:t>
            </a:r>
            <a:r>
              <a:rPr sz="2150" spc="-4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traffic </a:t>
            </a:r>
            <a:r>
              <a:rPr sz="2150" spc="75" dirty="0">
                <a:solidFill>
                  <a:srgbClr val="DFD5DE"/>
                </a:solidFill>
                <a:latin typeface="Trebuchet MS"/>
                <a:cs typeface="Trebuchet MS"/>
              </a:rPr>
              <a:t>cameras</a:t>
            </a:r>
            <a:r>
              <a:rPr sz="2150" spc="-9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80" dirty="0">
                <a:solidFill>
                  <a:srgbClr val="DFD5DE"/>
                </a:solidFill>
                <a:latin typeface="Trebuchet MS"/>
                <a:cs typeface="Trebuchet MS"/>
              </a:rPr>
              <a:t>and</a:t>
            </a:r>
            <a:r>
              <a:rPr sz="2150" spc="-114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110" dirty="0">
                <a:solidFill>
                  <a:srgbClr val="DFD5DE"/>
                </a:solidFill>
                <a:latin typeface="Trebuchet MS"/>
                <a:cs typeface="Trebuchet MS"/>
              </a:rPr>
              <a:t>sensors</a:t>
            </a:r>
            <a:endParaRPr sz="2150">
              <a:latin typeface="Trebuchet MS"/>
              <a:cs typeface="Trebuchet MS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5852033" y="4132326"/>
            <a:ext cx="647700" cy="647700"/>
            <a:chOff x="5852033" y="4132326"/>
            <a:chExt cx="647700" cy="647700"/>
          </a:xfrm>
        </p:grpSpPr>
        <p:sp>
          <p:nvSpPr>
            <p:cNvPr id="12" name="object 12"/>
            <p:cNvSpPr/>
            <p:nvPr/>
          </p:nvSpPr>
          <p:spPr>
            <a:xfrm>
              <a:off x="5856859" y="4137152"/>
              <a:ext cx="638175" cy="638175"/>
            </a:xfrm>
            <a:custGeom>
              <a:avLst/>
              <a:gdLst/>
              <a:ahLst/>
              <a:cxnLst/>
              <a:rect l="l" t="t" r="r" b="b"/>
              <a:pathLst>
                <a:path w="638175" h="638175">
                  <a:moveTo>
                    <a:pt x="518794" y="0"/>
                  </a:moveTo>
                  <a:lnTo>
                    <a:pt x="118999" y="0"/>
                  </a:lnTo>
                  <a:lnTo>
                    <a:pt x="72705" y="9360"/>
                  </a:lnTo>
                  <a:lnTo>
                    <a:pt x="34877" y="34877"/>
                  </a:lnTo>
                  <a:lnTo>
                    <a:pt x="9360" y="72705"/>
                  </a:lnTo>
                  <a:lnTo>
                    <a:pt x="0" y="118999"/>
                  </a:lnTo>
                  <a:lnTo>
                    <a:pt x="0" y="518795"/>
                  </a:lnTo>
                  <a:lnTo>
                    <a:pt x="9360" y="565161"/>
                  </a:lnTo>
                  <a:lnTo>
                    <a:pt x="34877" y="603027"/>
                  </a:lnTo>
                  <a:lnTo>
                    <a:pt x="72705" y="628558"/>
                  </a:lnTo>
                  <a:lnTo>
                    <a:pt x="118999" y="637921"/>
                  </a:lnTo>
                  <a:lnTo>
                    <a:pt x="518794" y="637921"/>
                  </a:lnTo>
                  <a:lnTo>
                    <a:pt x="565161" y="628558"/>
                  </a:lnTo>
                  <a:lnTo>
                    <a:pt x="603027" y="603027"/>
                  </a:lnTo>
                  <a:lnTo>
                    <a:pt x="628558" y="565161"/>
                  </a:lnTo>
                  <a:lnTo>
                    <a:pt x="637920" y="518795"/>
                  </a:lnTo>
                  <a:lnTo>
                    <a:pt x="637920" y="118999"/>
                  </a:lnTo>
                  <a:lnTo>
                    <a:pt x="628558" y="72705"/>
                  </a:lnTo>
                  <a:lnTo>
                    <a:pt x="603027" y="34877"/>
                  </a:lnTo>
                  <a:lnTo>
                    <a:pt x="565161" y="9360"/>
                  </a:lnTo>
                  <a:lnTo>
                    <a:pt x="518794" y="0"/>
                  </a:lnTo>
                  <a:close/>
                </a:path>
              </a:pathLst>
            </a:custGeom>
            <a:solidFill>
              <a:srgbClr val="2E1D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5852033" y="4132326"/>
              <a:ext cx="647700" cy="647700"/>
            </a:xfrm>
            <a:custGeom>
              <a:avLst/>
              <a:gdLst/>
              <a:ahLst/>
              <a:cxnLst/>
              <a:rect l="l" t="t" r="r" b="b"/>
              <a:pathLst>
                <a:path w="647700" h="647700">
                  <a:moveTo>
                    <a:pt x="523620" y="0"/>
                  </a:moveTo>
                  <a:lnTo>
                    <a:pt x="123825" y="0"/>
                  </a:lnTo>
                  <a:lnTo>
                    <a:pt x="75652" y="9739"/>
                  </a:lnTo>
                  <a:lnTo>
                    <a:pt x="36290" y="36290"/>
                  </a:lnTo>
                  <a:lnTo>
                    <a:pt x="9739" y="75652"/>
                  </a:lnTo>
                  <a:lnTo>
                    <a:pt x="0" y="123825"/>
                  </a:lnTo>
                  <a:lnTo>
                    <a:pt x="0" y="523621"/>
                  </a:lnTo>
                  <a:lnTo>
                    <a:pt x="9739" y="571847"/>
                  </a:lnTo>
                  <a:lnTo>
                    <a:pt x="36290" y="611203"/>
                  </a:lnTo>
                  <a:lnTo>
                    <a:pt x="75652" y="637724"/>
                  </a:lnTo>
                  <a:lnTo>
                    <a:pt x="123825" y="647446"/>
                  </a:lnTo>
                  <a:lnTo>
                    <a:pt x="123825" y="642747"/>
                  </a:lnTo>
                  <a:lnTo>
                    <a:pt x="546931" y="642747"/>
                  </a:lnTo>
                  <a:lnTo>
                    <a:pt x="570872" y="637921"/>
                  </a:lnTo>
                  <a:lnTo>
                    <a:pt x="123825" y="637921"/>
                  </a:lnTo>
                  <a:lnTo>
                    <a:pt x="79337" y="628937"/>
                  </a:lnTo>
                  <a:lnTo>
                    <a:pt x="43005" y="604440"/>
                  </a:lnTo>
                  <a:lnTo>
                    <a:pt x="18508" y="568108"/>
                  </a:lnTo>
                  <a:lnTo>
                    <a:pt x="9525" y="523621"/>
                  </a:lnTo>
                  <a:lnTo>
                    <a:pt x="9525" y="123825"/>
                  </a:lnTo>
                  <a:lnTo>
                    <a:pt x="18508" y="79337"/>
                  </a:lnTo>
                  <a:lnTo>
                    <a:pt x="43005" y="43005"/>
                  </a:lnTo>
                  <a:lnTo>
                    <a:pt x="79337" y="18508"/>
                  </a:lnTo>
                  <a:lnTo>
                    <a:pt x="123825" y="9525"/>
                  </a:lnTo>
                  <a:lnTo>
                    <a:pt x="123825" y="4825"/>
                  </a:lnTo>
                  <a:lnTo>
                    <a:pt x="523620" y="4825"/>
                  </a:lnTo>
                  <a:lnTo>
                    <a:pt x="523620" y="0"/>
                  </a:lnTo>
                  <a:close/>
                </a:path>
                <a:path w="647700" h="647700">
                  <a:moveTo>
                    <a:pt x="523620" y="642747"/>
                  </a:moveTo>
                  <a:lnTo>
                    <a:pt x="123825" y="642747"/>
                  </a:lnTo>
                  <a:lnTo>
                    <a:pt x="123825" y="647446"/>
                  </a:lnTo>
                  <a:lnTo>
                    <a:pt x="523620" y="647446"/>
                  </a:lnTo>
                  <a:lnTo>
                    <a:pt x="523620" y="642747"/>
                  </a:lnTo>
                  <a:close/>
                </a:path>
                <a:path w="647700" h="647700">
                  <a:moveTo>
                    <a:pt x="546931" y="642747"/>
                  </a:moveTo>
                  <a:lnTo>
                    <a:pt x="523620" y="642747"/>
                  </a:lnTo>
                  <a:lnTo>
                    <a:pt x="523620" y="647446"/>
                  </a:lnTo>
                  <a:lnTo>
                    <a:pt x="546931" y="642747"/>
                  </a:lnTo>
                  <a:close/>
                </a:path>
                <a:path w="647700" h="647700">
                  <a:moveTo>
                    <a:pt x="523620" y="0"/>
                  </a:moveTo>
                  <a:lnTo>
                    <a:pt x="523620" y="4825"/>
                  </a:lnTo>
                  <a:lnTo>
                    <a:pt x="123825" y="4825"/>
                  </a:lnTo>
                  <a:lnTo>
                    <a:pt x="123825" y="9525"/>
                  </a:lnTo>
                  <a:lnTo>
                    <a:pt x="523620" y="9525"/>
                  </a:lnTo>
                  <a:lnTo>
                    <a:pt x="568108" y="18508"/>
                  </a:lnTo>
                  <a:lnTo>
                    <a:pt x="604440" y="43005"/>
                  </a:lnTo>
                  <a:lnTo>
                    <a:pt x="628937" y="79337"/>
                  </a:lnTo>
                  <a:lnTo>
                    <a:pt x="637920" y="123825"/>
                  </a:lnTo>
                  <a:lnTo>
                    <a:pt x="637920" y="523621"/>
                  </a:lnTo>
                  <a:lnTo>
                    <a:pt x="628937" y="568108"/>
                  </a:lnTo>
                  <a:lnTo>
                    <a:pt x="604440" y="604440"/>
                  </a:lnTo>
                  <a:lnTo>
                    <a:pt x="568108" y="628937"/>
                  </a:lnTo>
                  <a:lnTo>
                    <a:pt x="523620" y="637921"/>
                  </a:lnTo>
                  <a:lnTo>
                    <a:pt x="570872" y="637921"/>
                  </a:lnTo>
                  <a:lnTo>
                    <a:pt x="571847" y="637724"/>
                  </a:lnTo>
                  <a:lnTo>
                    <a:pt x="611203" y="611203"/>
                  </a:lnTo>
                  <a:lnTo>
                    <a:pt x="637724" y="571847"/>
                  </a:lnTo>
                  <a:lnTo>
                    <a:pt x="647445" y="523621"/>
                  </a:lnTo>
                  <a:lnTo>
                    <a:pt x="647445" y="123825"/>
                  </a:lnTo>
                  <a:lnTo>
                    <a:pt x="637724" y="75652"/>
                  </a:lnTo>
                  <a:lnTo>
                    <a:pt x="611203" y="36290"/>
                  </a:lnTo>
                  <a:lnTo>
                    <a:pt x="571847" y="9739"/>
                  </a:lnTo>
                  <a:lnTo>
                    <a:pt x="523620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6043676" y="4156709"/>
            <a:ext cx="273050" cy="5594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500" b="1" spc="-50" dirty="0">
                <a:solidFill>
                  <a:srgbClr val="DFD5DE"/>
                </a:solidFill>
                <a:latin typeface="Arial"/>
                <a:cs typeface="Arial"/>
              </a:rPr>
              <a:t>2</a:t>
            </a:r>
            <a:endParaRPr sz="35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66052" y="4073779"/>
            <a:ext cx="3197860" cy="194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958215">
              <a:lnSpc>
                <a:spcPts val="3600"/>
              </a:lnSpc>
              <a:spcBef>
                <a:spcPts val="100"/>
              </a:spcBef>
            </a:pPr>
            <a:r>
              <a:rPr sz="2850" b="1" spc="-45" dirty="0">
                <a:solidFill>
                  <a:srgbClr val="DFD5DE"/>
                </a:solidFill>
                <a:latin typeface="Arial"/>
                <a:cs typeface="Arial"/>
              </a:rPr>
              <a:t>Mobile</a:t>
            </a:r>
            <a:r>
              <a:rPr sz="2850" b="1" spc="-204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850" b="1" spc="-25" dirty="0">
                <a:solidFill>
                  <a:srgbClr val="DFD5DE"/>
                </a:solidFill>
                <a:latin typeface="Arial"/>
                <a:cs typeface="Arial"/>
              </a:rPr>
              <a:t>App </a:t>
            </a:r>
            <a:r>
              <a:rPr sz="2850" b="1" spc="-50" dirty="0">
                <a:solidFill>
                  <a:srgbClr val="DFD5DE"/>
                </a:solidFill>
                <a:latin typeface="Arial"/>
                <a:cs typeface="Arial"/>
              </a:rPr>
              <a:t>Development</a:t>
            </a:r>
            <a:endParaRPr sz="2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39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6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Create</a:t>
            </a:r>
            <a:r>
              <a:rPr sz="2150" spc="-4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100" dirty="0">
                <a:solidFill>
                  <a:srgbClr val="DFD5DE"/>
                </a:solidFill>
                <a:latin typeface="Trebuchet MS"/>
                <a:cs typeface="Trebuchet MS"/>
              </a:rPr>
              <a:t>a</a:t>
            </a:r>
            <a:r>
              <a:rPr sz="2150" spc="-6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mobile</a:t>
            </a:r>
            <a:r>
              <a:rPr sz="2150" spc="-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85" dirty="0">
                <a:solidFill>
                  <a:srgbClr val="DFD5DE"/>
                </a:solidFill>
                <a:latin typeface="Trebuchet MS"/>
                <a:cs typeface="Trebuchet MS"/>
              </a:rPr>
              <a:t>app</a:t>
            </a:r>
            <a:r>
              <a:rPr sz="2150" spc="-5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for</a:t>
            </a:r>
            <a:endParaRPr sz="21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025"/>
              </a:spcBef>
            </a:pP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drivers</a:t>
            </a:r>
            <a:r>
              <a:rPr sz="2150" spc="3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80" dirty="0">
                <a:solidFill>
                  <a:srgbClr val="DFD5DE"/>
                </a:solidFill>
                <a:latin typeface="Trebuchet MS"/>
                <a:cs typeface="Trebuchet MS"/>
              </a:rPr>
              <a:t>and</a:t>
            </a:r>
            <a:r>
              <a:rPr sz="2150" spc="1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authorities</a:t>
            </a:r>
            <a:endParaRPr sz="2150">
              <a:latin typeface="Trebuchet MS"/>
              <a:cs typeface="Trebuchet MS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987475" y="6742303"/>
            <a:ext cx="647700" cy="647700"/>
            <a:chOff x="987475" y="6742303"/>
            <a:chExt cx="647700" cy="647700"/>
          </a:xfrm>
        </p:grpSpPr>
        <p:sp>
          <p:nvSpPr>
            <p:cNvPr id="17" name="object 17"/>
            <p:cNvSpPr/>
            <p:nvPr/>
          </p:nvSpPr>
          <p:spPr>
            <a:xfrm>
              <a:off x="992238" y="6747129"/>
              <a:ext cx="638175" cy="638175"/>
            </a:xfrm>
            <a:custGeom>
              <a:avLst/>
              <a:gdLst/>
              <a:ahLst/>
              <a:cxnLst/>
              <a:rect l="l" t="t" r="r" b="b"/>
              <a:pathLst>
                <a:path w="638175" h="638175">
                  <a:moveTo>
                    <a:pt x="518807" y="0"/>
                  </a:moveTo>
                  <a:lnTo>
                    <a:pt x="119062" y="0"/>
                  </a:lnTo>
                  <a:lnTo>
                    <a:pt x="72732" y="9360"/>
                  </a:lnTo>
                  <a:lnTo>
                    <a:pt x="34885" y="34877"/>
                  </a:lnTo>
                  <a:lnTo>
                    <a:pt x="9361" y="72705"/>
                  </a:lnTo>
                  <a:lnTo>
                    <a:pt x="0" y="118999"/>
                  </a:lnTo>
                  <a:lnTo>
                    <a:pt x="0" y="518795"/>
                  </a:lnTo>
                  <a:lnTo>
                    <a:pt x="9361" y="565161"/>
                  </a:lnTo>
                  <a:lnTo>
                    <a:pt x="34885" y="603027"/>
                  </a:lnTo>
                  <a:lnTo>
                    <a:pt x="72732" y="628558"/>
                  </a:lnTo>
                  <a:lnTo>
                    <a:pt x="119062" y="637921"/>
                  </a:lnTo>
                  <a:lnTo>
                    <a:pt x="518807" y="637921"/>
                  </a:lnTo>
                  <a:lnTo>
                    <a:pt x="565174" y="628558"/>
                  </a:lnTo>
                  <a:lnTo>
                    <a:pt x="603040" y="603027"/>
                  </a:lnTo>
                  <a:lnTo>
                    <a:pt x="628571" y="565161"/>
                  </a:lnTo>
                  <a:lnTo>
                    <a:pt x="637933" y="518795"/>
                  </a:lnTo>
                  <a:lnTo>
                    <a:pt x="637933" y="118999"/>
                  </a:lnTo>
                  <a:lnTo>
                    <a:pt x="628571" y="72705"/>
                  </a:lnTo>
                  <a:lnTo>
                    <a:pt x="603040" y="34877"/>
                  </a:lnTo>
                  <a:lnTo>
                    <a:pt x="565174" y="9360"/>
                  </a:lnTo>
                  <a:lnTo>
                    <a:pt x="518807" y="0"/>
                  </a:lnTo>
                  <a:close/>
                </a:path>
              </a:pathLst>
            </a:custGeom>
            <a:solidFill>
              <a:srgbClr val="2E1D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987475" y="6742303"/>
              <a:ext cx="647700" cy="647700"/>
            </a:xfrm>
            <a:custGeom>
              <a:avLst/>
              <a:gdLst/>
              <a:ahLst/>
              <a:cxnLst/>
              <a:rect l="l" t="t" r="r" b="b"/>
              <a:pathLst>
                <a:path w="647700" h="647700">
                  <a:moveTo>
                    <a:pt x="523570" y="0"/>
                  </a:moveTo>
                  <a:lnTo>
                    <a:pt x="123825" y="0"/>
                  </a:lnTo>
                  <a:lnTo>
                    <a:pt x="75625" y="9739"/>
                  </a:lnTo>
                  <a:lnTo>
                    <a:pt x="36266" y="36290"/>
                  </a:lnTo>
                  <a:lnTo>
                    <a:pt x="9730" y="75652"/>
                  </a:lnTo>
                  <a:lnTo>
                    <a:pt x="0" y="123825"/>
                  </a:lnTo>
                  <a:lnTo>
                    <a:pt x="0" y="523621"/>
                  </a:lnTo>
                  <a:lnTo>
                    <a:pt x="9730" y="571847"/>
                  </a:lnTo>
                  <a:lnTo>
                    <a:pt x="36266" y="611203"/>
                  </a:lnTo>
                  <a:lnTo>
                    <a:pt x="75625" y="637724"/>
                  </a:lnTo>
                  <a:lnTo>
                    <a:pt x="123825" y="647446"/>
                  </a:lnTo>
                  <a:lnTo>
                    <a:pt x="123825" y="642747"/>
                  </a:lnTo>
                  <a:lnTo>
                    <a:pt x="546881" y="642747"/>
                  </a:lnTo>
                  <a:lnTo>
                    <a:pt x="570821" y="637921"/>
                  </a:lnTo>
                  <a:lnTo>
                    <a:pt x="123825" y="637921"/>
                  </a:lnTo>
                  <a:lnTo>
                    <a:pt x="79321" y="628937"/>
                  </a:lnTo>
                  <a:lnTo>
                    <a:pt x="42991" y="604440"/>
                  </a:lnTo>
                  <a:lnTo>
                    <a:pt x="18502" y="568108"/>
                  </a:lnTo>
                  <a:lnTo>
                    <a:pt x="9525" y="523621"/>
                  </a:lnTo>
                  <a:lnTo>
                    <a:pt x="9525" y="123825"/>
                  </a:lnTo>
                  <a:lnTo>
                    <a:pt x="18502" y="79337"/>
                  </a:lnTo>
                  <a:lnTo>
                    <a:pt x="42991" y="43005"/>
                  </a:lnTo>
                  <a:lnTo>
                    <a:pt x="79321" y="18508"/>
                  </a:lnTo>
                  <a:lnTo>
                    <a:pt x="123825" y="9525"/>
                  </a:lnTo>
                  <a:lnTo>
                    <a:pt x="123825" y="4825"/>
                  </a:lnTo>
                  <a:lnTo>
                    <a:pt x="523570" y="4825"/>
                  </a:lnTo>
                  <a:lnTo>
                    <a:pt x="523570" y="0"/>
                  </a:lnTo>
                  <a:close/>
                </a:path>
                <a:path w="647700" h="647700">
                  <a:moveTo>
                    <a:pt x="523570" y="642747"/>
                  </a:moveTo>
                  <a:lnTo>
                    <a:pt x="123825" y="642747"/>
                  </a:lnTo>
                  <a:lnTo>
                    <a:pt x="123825" y="647446"/>
                  </a:lnTo>
                  <a:lnTo>
                    <a:pt x="523570" y="647446"/>
                  </a:lnTo>
                  <a:lnTo>
                    <a:pt x="523570" y="642747"/>
                  </a:lnTo>
                  <a:close/>
                </a:path>
                <a:path w="647700" h="647700">
                  <a:moveTo>
                    <a:pt x="546881" y="642747"/>
                  </a:moveTo>
                  <a:lnTo>
                    <a:pt x="523570" y="642747"/>
                  </a:lnTo>
                  <a:lnTo>
                    <a:pt x="523570" y="647446"/>
                  </a:lnTo>
                  <a:lnTo>
                    <a:pt x="546881" y="642747"/>
                  </a:lnTo>
                  <a:close/>
                </a:path>
                <a:path w="647700" h="647700">
                  <a:moveTo>
                    <a:pt x="523570" y="0"/>
                  </a:moveTo>
                  <a:lnTo>
                    <a:pt x="523570" y="4825"/>
                  </a:lnTo>
                  <a:lnTo>
                    <a:pt x="123825" y="4825"/>
                  </a:lnTo>
                  <a:lnTo>
                    <a:pt x="123825" y="9525"/>
                  </a:lnTo>
                  <a:lnTo>
                    <a:pt x="523570" y="9525"/>
                  </a:lnTo>
                  <a:lnTo>
                    <a:pt x="568057" y="18508"/>
                  </a:lnTo>
                  <a:lnTo>
                    <a:pt x="604389" y="43005"/>
                  </a:lnTo>
                  <a:lnTo>
                    <a:pt x="628886" y="79337"/>
                  </a:lnTo>
                  <a:lnTo>
                    <a:pt x="637870" y="123825"/>
                  </a:lnTo>
                  <a:lnTo>
                    <a:pt x="637870" y="523621"/>
                  </a:lnTo>
                  <a:lnTo>
                    <a:pt x="628886" y="568108"/>
                  </a:lnTo>
                  <a:lnTo>
                    <a:pt x="604389" y="604440"/>
                  </a:lnTo>
                  <a:lnTo>
                    <a:pt x="568057" y="628937"/>
                  </a:lnTo>
                  <a:lnTo>
                    <a:pt x="523570" y="637921"/>
                  </a:lnTo>
                  <a:lnTo>
                    <a:pt x="570821" y="637921"/>
                  </a:lnTo>
                  <a:lnTo>
                    <a:pt x="571796" y="637724"/>
                  </a:lnTo>
                  <a:lnTo>
                    <a:pt x="611152" y="611203"/>
                  </a:lnTo>
                  <a:lnTo>
                    <a:pt x="637673" y="571847"/>
                  </a:lnTo>
                  <a:lnTo>
                    <a:pt x="647395" y="523621"/>
                  </a:lnTo>
                  <a:lnTo>
                    <a:pt x="647395" y="123825"/>
                  </a:lnTo>
                  <a:lnTo>
                    <a:pt x="637673" y="75652"/>
                  </a:lnTo>
                  <a:lnTo>
                    <a:pt x="611152" y="36290"/>
                  </a:lnTo>
                  <a:lnTo>
                    <a:pt x="571796" y="9739"/>
                  </a:lnTo>
                  <a:lnTo>
                    <a:pt x="523570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1178763" y="6766941"/>
            <a:ext cx="273050" cy="5594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500" b="1" spc="-50" dirty="0">
                <a:solidFill>
                  <a:srgbClr val="DFD5DE"/>
                </a:solidFill>
                <a:latin typeface="Arial"/>
                <a:cs typeface="Arial"/>
              </a:rPr>
              <a:t>3</a:t>
            </a:r>
            <a:endParaRPr sz="35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901189" y="6684009"/>
            <a:ext cx="3454400" cy="194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166495">
              <a:lnSpc>
                <a:spcPts val="3600"/>
              </a:lnSpc>
              <a:spcBef>
                <a:spcPts val="100"/>
              </a:spcBef>
            </a:pP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Government </a:t>
            </a:r>
            <a:r>
              <a:rPr sz="2850" b="1" spc="-50" dirty="0">
                <a:solidFill>
                  <a:srgbClr val="DFD5DE"/>
                </a:solidFill>
                <a:latin typeface="Arial"/>
                <a:cs typeface="Arial"/>
              </a:rPr>
              <a:t>Collaboration</a:t>
            </a:r>
            <a:endParaRPr sz="2850">
              <a:latin typeface="Arial"/>
              <a:cs typeface="Arial"/>
            </a:endParaRPr>
          </a:p>
          <a:p>
            <a:pPr marL="12700" marR="5080">
              <a:lnSpc>
                <a:spcPct val="139500"/>
              </a:lnSpc>
              <a:spcBef>
                <a:spcPts val="725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10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Partner</a:t>
            </a:r>
            <a:r>
              <a:rPr sz="2150" spc="-10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with</a:t>
            </a:r>
            <a:r>
              <a:rPr sz="2150" spc="-8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75" dirty="0">
                <a:solidFill>
                  <a:srgbClr val="DFD5DE"/>
                </a:solidFill>
                <a:latin typeface="Trebuchet MS"/>
                <a:cs typeface="Trebuchet MS"/>
              </a:rPr>
              <a:t>agencies</a:t>
            </a:r>
            <a:r>
              <a:rPr sz="2150" spc="-6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for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large-</a:t>
            </a:r>
            <a:r>
              <a:rPr sz="2150" spc="55" dirty="0">
                <a:solidFill>
                  <a:srgbClr val="DFD5DE"/>
                </a:solidFill>
                <a:latin typeface="Trebuchet MS"/>
                <a:cs typeface="Trebuchet MS"/>
              </a:rPr>
              <a:t>scale</a:t>
            </a:r>
            <a:r>
              <a:rPr sz="2150" spc="18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implementation</a:t>
            </a:r>
            <a:endParaRPr sz="2150">
              <a:latin typeface="Trebuchet MS"/>
              <a:cs typeface="Trebuchet MS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5852033" y="6742303"/>
            <a:ext cx="647700" cy="647700"/>
            <a:chOff x="5852033" y="6742303"/>
            <a:chExt cx="647700" cy="647700"/>
          </a:xfrm>
        </p:grpSpPr>
        <p:sp>
          <p:nvSpPr>
            <p:cNvPr id="22" name="object 22"/>
            <p:cNvSpPr/>
            <p:nvPr/>
          </p:nvSpPr>
          <p:spPr>
            <a:xfrm>
              <a:off x="5856859" y="6747129"/>
              <a:ext cx="638175" cy="638175"/>
            </a:xfrm>
            <a:custGeom>
              <a:avLst/>
              <a:gdLst/>
              <a:ahLst/>
              <a:cxnLst/>
              <a:rect l="l" t="t" r="r" b="b"/>
              <a:pathLst>
                <a:path w="638175" h="638175">
                  <a:moveTo>
                    <a:pt x="518794" y="0"/>
                  </a:moveTo>
                  <a:lnTo>
                    <a:pt x="118999" y="0"/>
                  </a:lnTo>
                  <a:lnTo>
                    <a:pt x="72705" y="9360"/>
                  </a:lnTo>
                  <a:lnTo>
                    <a:pt x="34877" y="34877"/>
                  </a:lnTo>
                  <a:lnTo>
                    <a:pt x="9360" y="72705"/>
                  </a:lnTo>
                  <a:lnTo>
                    <a:pt x="0" y="118999"/>
                  </a:lnTo>
                  <a:lnTo>
                    <a:pt x="0" y="518795"/>
                  </a:lnTo>
                  <a:lnTo>
                    <a:pt x="9360" y="565161"/>
                  </a:lnTo>
                  <a:lnTo>
                    <a:pt x="34877" y="603027"/>
                  </a:lnTo>
                  <a:lnTo>
                    <a:pt x="72705" y="628558"/>
                  </a:lnTo>
                  <a:lnTo>
                    <a:pt x="118999" y="637921"/>
                  </a:lnTo>
                  <a:lnTo>
                    <a:pt x="518794" y="637921"/>
                  </a:lnTo>
                  <a:lnTo>
                    <a:pt x="565161" y="628558"/>
                  </a:lnTo>
                  <a:lnTo>
                    <a:pt x="603027" y="603027"/>
                  </a:lnTo>
                  <a:lnTo>
                    <a:pt x="628558" y="565161"/>
                  </a:lnTo>
                  <a:lnTo>
                    <a:pt x="637920" y="518795"/>
                  </a:lnTo>
                  <a:lnTo>
                    <a:pt x="637920" y="118999"/>
                  </a:lnTo>
                  <a:lnTo>
                    <a:pt x="628558" y="72705"/>
                  </a:lnTo>
                  <a:lnTo>
                    <a:pt x="603027" y="34877"/>
                  </a:lnTo>
                  <a:lnTo>
                    <a:pt x="565161" y="9360"/>
                  </a:lnTo>
                  <a:lnTo>
                    <a:pt x="518794" y="0"/>
                  </a:lnTo>
                  <a:close/>
                </a:path>
              </a:pathLst>
            </a:custGeom>
            <a:solidFill>
              <a:srgbClr val="2E1D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5852033" y="6742303"/>
              <a:ext cx="647700" cy="647700"/>
            </a:xfrm>
            <a:custGeom>
              <a:avLst/>
              <a:gdLst/>
              <a:ahLst/>
              <a:cxnLst/>
              <a:rect l="l" t="t" r="r" b="b"/>
              <a:pathLst>
                <a:path w="647700" h="647700">
                  <a:moveTo>
                    <a:pt x="523620" y="0"/>
                  </a:moveTo>
                  <a:lnTo>
                    <a:pt x="123825" y="0"/>
                  </a:lnTo>
                  <a:lnTo>
                    <a:pt x="75652" y="9739"/>
                  </a:lnTo>
                  <a:lnTo>
                    <a:pt x="36290" y="36290"/>
                  </a:lnTo>
                  <a:lnTo>
                    <a:pt x="9739" y="75652"/>
                  </a:lnTo>
                  <a:lnTo>
                    <a:pt x="0" y="123825"/>
                  </a:lnTo>
                  <a:lnTo>
                    <a:pt x="0" y="523621"/>
                  </a:lnTo>
                  <a:lnTo>
                    <a:pt x="9739" y="571847"/>
                  </a:lnTo>
                  <a:lnTo>
                    <a:pt x="36290" y="611203"/>
                  </a:lnTo>
                  <a:lnTo>
                    <a:pt x="75652" y="637724"/>
                  </a:lnTo>
                  <a:lnTo>
                    <a:pt x="123825" y="647446"/>
                  </a:lnTo>
                  <a:lnTo>
                    <a:pt x="123825" y="642747"/>
                  </a:lnTo>
                  <a:lnTo>
                    <a:pt x="546931" y="642747"/>
                  </a:lnTo>
                  <a:lnTo>
                    <a:pt x="570872" y="637921"/>
                  </a:lnTo>
                  <a:lnTo>
                    <a:pt x="123825" y="637921"/>
                  </a:lnTo>
                  <a:lnTo>
                    <a:pt x="79337" y="628937"/>
                  </a:lnTo>
                  <a:lnTo>
                    <a:pt x="43005" y="604440"/>
                  </a:lnTo>
                  <a:lnTo>
                    <a:pt x="18508" y="568108"/>
                  </a:lnTo>
                  <a:lnTo>
                    <a:pt x="9525" y="523621"/>
                  </a:lnTo>
                  <a:lnTo>
                    <a:pt x="9525" y="123825"/>
                  </a:lnTo>
                  <a:lnTo>
                    <a:pt x="18508" y="79337"/>
                  </a:lnTo>
                  <a:lnTo>
                    <a:pt x="43005" y="43005"/>
                  </a:lnTo>
                  <a:lnTo>
                    <a:pt x="79337" y="18508"/>
                  </a:lnTo>
                  <a:lnTo>
                    <a:pt x="123825" y="9525"/>
                  </a:lnTo>
                  <a:lnTo>
                    <a:pt x="123825" y="4825"/>
                  </a:lnTo>
                  <a:lnTo>
                    <a:pt x="523620" y="4825"/>
                  </a:lnTo>
                  <a:lnTo>
                    <a:pt x="523620" y="0"/>
                  </a:lnTo>
                  <a:close/>
                </a:path>
                <a:path w="647700" h="647700">
                  <a:moveTo>
                    <a:pt x="523620" y="642747"/>
                  </a:moveTo>
                  <a:lnTo>
                    <a:pt x="123825" y="642747"/>
                  </a:lnTo>
                  <a:lnTo>
                    <a:pt x="123825" y="647446"/>
                  </a:lnTo>
                  <a:lnTo>
                    <a:pt x="523620" y="647446"/>
                  </a:lnTo>
                  <a:lnTo>
                    <a:pt x="523620" y="642747"/>
                  </a:lnTo>
                  <a:close/>
                </a:path>
                <a:path w="647700" h="647700">
                  <a:moveTo>
                    <a:pt x="546931" y="642747"/>
                  </a:moveTo>
                  <a:lnTo>
                    <a:pt x="523620" y="642747"/>
                  </a:lnTo>
                  <a:lnTo>
                    <a:pt x="523620" y="647446"/>
                  </a:lnTo>
                  <a:lnTo>
                    <a:pt x="546931" y="642747"/>
                  </a:lnTo>
                  <a:close/>
                </a:path>
                <a:path w="647700" h="647700">
                  <a:moveTo>
                    <a:pt x="523620" y="0"/>
                  </a:moveTo>
                  <a:lnTo>
                    <a:pt x="523620" y="4825"/>
                  </a:lnTo>
                  <a:lnTo>
                    <a:pt x="123825" y="4825"/>
                  </a:lnTo>
                  <a:lnTo>
                    <a:pt x="123825" y="9525"/>
                  </a:lnTo>
                  <a:lnTo>
                    <a:pt x="523620" y="9525"/>
                  </a:lnTo>
                  <a:lnTo>
                    <a:pt x="568108" y="18508"/>
                  </a:lnTo>
                  <a:lnTo>
                    <a:pt x="604440" y="43005"/>
                  </a:lnTo>
                  <a:lnTo>
                    <a:pt x="628937" y="79337"/>
                  </a:lnTo>
                  <a:lnTo>
                    <a:pt x="637920" y="123825"/>
                  </a:lnTo>
                  <a:lnTo>
                    <a:pt x="637920" y="523621"/>
                  </a:lnTo>
                  <a:lnTo>
                    <a:pt x="628937" y="568108"/>
                  </a:lnTo>
                  <a:lnTo>
                    <a:pt x="604440" y="604440"/>
                  </a:lnTo>
                  <a:lnTo>
                    <a:pt x="568108" y="628937"/>
                  </a:lnTo>
                  <a:lnTo>
                    <a:pt x="523620" y="637921"/>
                  </a:lnTo>
                  <a:lnTo>
                    <a:pt x="570872" y="637921"/>
                  </a:lnTo>
                  <a:lnTo>
                    <a:pt x="571847" y="637724"/>
                  </a:lnTo>
                  <a:lnTo>
                    <a:pt x="611203" y="611203"/>
                  </a:lnTo>
                  <a:lnTo>
                    <a:pt x="637724" y="571847"/>
                  </a:lnTo>
                  <a:lnTo>
                    <a:pt x="647445" y="523621"/>
                  </a:lnTo>
                  <a:lnTo>
                    <a:pt x="647445" y="123825"/>
                  </a:lnTo>
                  <a:lnTo>
                    <a:pt x="637724" y="75652"/>
                  </a:lnTo>
                  <a:lnTo>
                    <a:pt x="611203" y="36290"/>
                  </a:lnTo>
                  <a:lnTo>
                    <a:pt x="571847" y="9739"/>
                  </a:lnTo>
                  <a:lnTo>
                    <a:pt x="523620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6043929" y="6766941"/>
            <a:ext cx="273050" cy="5594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500" b="1" spc="-50" dirty="0">
                <a:solidFill>
                  <a:srgbClr val="DFD5DE"/>
                </a:solidFill>
                <a:latin typeface="Arial"/>
                <a:cs typeface="Arial"/>
              </a:rPr>
              <a:t>4</a:t>
            </a:r>
            <a:endParaRPr sz="35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6766052" y="6684009"/>
            <a:ext cx="3027045" cy="193928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50" dirty="0">
                <a:solidFill>
                  <a:srgbClr val="DFD5DE"/>
                </a:solidFill>
                <a:latin typeface="Arial"/>
                <a:cs typeface="Arial"/>
              </a:rPr>
              <a:t>Advanced</a:t>
            </a:r>
            <a:r>
              <a:rPr sz="2850" b="1" spc="-12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Models</a:t>
            </a:r>
            <a:endParaRPr sz="2850">
              <a:latin typeface="Arial"/>
              <a:cs typeface="Arial"/>
            </a:endParaRPr>
          </a:p>
          <a:p>
            <a:pPr marL="12700" marR="68580">
              <a:lnSpc>
                <a:spcPct val="139600"/>
              </a:lnSpc>
              <a:spcBef>
                <a:spcPts val="81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Explore</a:t>
            </a:r>
            <a:r>
              <a:rPr sz="2150" spc="-3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80" dirty="0">
                <a:solidFill>
                  <a:srgbClr val="DFD5DE"/>
                </a:solidFill>
                <a:latin typeface="Trebuchet MS"/>
                <a:cs typeface="Trebuchet MS"/>
              </a:rPr>
              <a:t>deep</a:t>
            </a:r>
            <a:r>
              <a:rPr sz="2150" spc="-3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learning 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models</a:t>
            </a:r>
            <a:r>
              <a:rPr sz="2150" spc="-7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for</a:t>
            </a:r>
            <a:r>
              <a:rPr sz="2150" spc="-10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improved 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accuracy</a:t>
            </a:r>
            <a:endParaRPr sz="21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"/>
            <a:ext cx="685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05" dirty="0"/>
              <a:t>Thank</a:t>
            </a:r>
            <a:r>
              <a:rPr spc="-280" dirty="0"/>
              <a:t> </a:t>
            </a:r>
            <a:r>
              <a:rPr spc="-525" dirty="0"/>
              <a:t>Y</a:t>
            </a:r>
            <a:r>
              <a:rPr spc="-90" dirty="0"/>
              <a:t>ou</a:t>
            </a:r>
            <a:r>
              <a:rPr spc="30" dirty="0"/>
              <a:t>!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838313" y="5562346"/>
            <a:ext cx="6828155" cy="3587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9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5" dirty="0">
                <a:solidFill>
                  <a:srgbClr val="DFD5DE"/>
                </a:solidFill>
                <a:latin typeface="Trebuchet MS"/>
                <a:cs typeface="Trebuchet MS"/>
              </a:rPr>
              <a:t>Acknowledgements</a:t>
            </a:r>
            <a:r>
              <a:rPr sz="2150" spc="-4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to</a:t>
            </a:r>
            <a:r>
              <a:rPr sz="2150" spc="-8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the</a:t>
            </a:r>
            <a:r>
              <a:rPr sz="2150" spc="-9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50" dirty="0">
                <a:solidFill>
                  <a:srgbClr val="DFD5DE"/>
                </a:solidFill>
                <a:latin typeface="Trebuchet MS"/>
                <a:cs typeface="Trebuchet MS"/>
              </a:rPr>
              <a:t>guide</a:t>
            </a:r>
            <a:r>
              <a:rPr sz="2150" spc="-5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80" dirty="0">
                <a:solidFill>
                  <a:srgbClr val="DFD5DE"/>
                </a:solidFill>
                <a:latin typeface="Trebuchet MS"/>
                <a:cs typeface="Trebuchet MS"/>
              </a:rPr>
              <a:t>and</a:t>
            </a:r>
            <a:r>
              <a:rPr sz="2150" spc="-9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team</a:t>
            </a:r>
            <a:r>
              <a:rPr sz="2150" spc="-6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members</a:t>
            </a:r>
            <a:endParaRPr sz="21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430000" y="-2"/>
            <a:ext cx="6858000" cy="10287000"/>
            <a:chOff x="11430000" y="-2"/>
            <a:chExt cx="685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48990" y="9686923"/>
              <a:ext cx="2153284" cy="51434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30000" y="-2"/>
              <a:ext cx="6858000" cy="10286999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79728" y="2733548"/>
            <a:ext cx="8925560" cy="27654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800" b="1" spc="-100" dirty="0">
                <a:solidFill>
                  <a:srgbClr val="FF89AE"/>
                </a:solidFill>
                <a:latin typeface="Arial"/>
                <a:cs typeface="Arial"/>
              </a:rPr>
              <a:t>Analysis</a:t>
            </a:r>
            <a:r>
              <a:rPr sz="5800" b="1" spc="-270" dirty="0">
                <a:solidFill>
                  <a:srgbClr val="FF89AE"/>
                </a:solidFill>
                <a:latin typeface="Arial"/>
                <a:cs typeface="Arial"/>
              </a:rPr>
              <a:t> </a:t>
            </a:r>
            <a:r>
              <a:rPr sz="5800" b="1" spc="-40" dirty="0">
                <a:solidFill>
                  <a:srgbClr val="FF89AE"/>
                </a:solidFill>
                <a:latin typeface="Arial"/>
                <a:cs typeface="Arial"/>
              </a:rPr>
              <a:t>and</a:t>
            </a:r>
            <a:r>
              <a:rPr sz="5800" b="1" spc="-305" dirty="0">
                <a:solidFill>
                  <a:srgbClr val="FF89AE"/>
                </a:solidFill>
                <a:latin typeface="Arial"/>
                <a:cs typeface="Arial"/>
              </a:rPr>
              <a:t> </a:t>
            </a:r>
            <a:r>
              <a:rPr sz="5800" b="1" spc="-110" dirty="0">
                <a:solidFill>
                  <a:srgbClr val="FF89AE"/>
                </a:solidFill>
                <a:latin typeface="Arial"/>
                <a:cs typeface="Arial"/>
              </a:rPr>
              <a:t>Prediction</a:t>
            </a:r>
            <a:r>
              <a:rPr sz="5800" b="1" spc="-250" dirty="0">
                <a:solidFill>
                  <a:srgbClr val="FF89AE"/>
                </a:solidFill>
                <a:latin typeface="Arial"/>
                <a:cs typeface="Arial"/>
              </a:rPr>
              <a:t> </a:t>
            </a:r>
            <a:r>
              <a:rPr sz="5800" b="1" spc="-25" dirty="0">
                <a:solidFill>
                  <a:srgbClr val="FF89AE"/>
                </a:solidFill>
                <a:latin typeface="Arial"/>
                <a:cs typeface="Arial"/>
              </a:rPr>
              <a:t>of</a:t>
            </a:r>
            <a:endParaRPr sz="5800">
              <a:latin typeface="Arial"/>
              <a:cs typeface="Arial"/>
            </a:endParaRPr>
          </a:p>
          <a:p>
            <a:pPr marL="12700" marR="179705">
              <a:lnSpc>
                <a:spcPct val="104800"/>
              </a:lnSpc>
              <a:spcBef>
                <a:spcPts val="15"/>
              </a:spcBef>
            </a:pPr>
            <a:r>
              <a:rPr sz="5800" b="1" spc="-100" dirty="0">
                <a:solidFill>
                  <a:srgbClr val="FF89AE"/>
                </a:solidFill>
                <a:latin typeface="Arial"/>
                <a:cs typeface="Arial"/>
              </a:rPr>
              <a:t>Road</a:t>
            </a:r>
            <a:r>
              <a:rPr sz="5800" b="1" spc="-434" dirty="0">
                <a:solidFill>
                  <a:srgbClr val="FF89AE"/>
                </a:solidFill>
                <a:latin typeface="Arial"/>
                <a:cs typeface="Arial"/>
              </a:rPr>
              <a:t> </a:t>
            </a:r>
            <a:r>
              <a:rPr sz="5800" b="1" spc="-100" dirty="0">
                <a:solidFill>
                  <a:srgbClr val="FF89AE"/>
                </a:solidFill>
                <a:latin typeface="Arial"/>
                <a:cs typeface="Arial"/>
              </a:rPr>
              <a:t>Accident</a:t>
            </a:r>
            <a:r>
              <a:rPr sz="5800" b="1" spc="-280" dirty="0">
                <a:solidFill>
                  <a:srgbClr val="FF89AE"/>
                </a:solidFill>
                <a:latin typeface="Arial"/>
                <a:cs typeface="Arial"/>
              </a:rPr>
              <a:t> </a:t>
            </a:r>
            <a:r>
              <a:rPr sz="5800" b="1" spc="-100" dirty="0">
                <a:solidFill>
                  <a:srgbClr val="FF89AE"/>
                </a:solidFill>
                <a:latin typeface="Arial"/>
                <a:cs typeface="Arial"/>
              </a:rPr>
              <a:t>Severity</a:t>
            </a:r>
            <a:r>
              <a:rPr sz="5800" b="1" spc="-229" dirty="0">
                <a:solidFill>
                  <a:srgbClr val="FF89AE"/>
                </a:solidFill>
                <a:latin typeface="Arial"/>
                <a:cs typeface="Arial"/>
              </a:rPr>
              <a:t> </a:t>
            </a:r>
            <a:r>
              <a:rPr sz="5800" b="1" spc="-25" dirty="0">
                <a:solidFill>
                  <a:srgbClr val="FF89AE"/>
                </a:solidFill>
                <a:latin typeface="Arial"/>
                <a:cs typeface="Arial"/>
              </a:rPr>
              <a:t>in </a:t>
            </a:r>
            <a:r>
              <a:rPr sz="5800" b="1" spc="-10" dirty="0">
                <a:solidFill>
                  <a:srgbClr val="FF89AE"/>
                </a:solidFill>
                <a:latin typeface="Arial"/>
                <a:cs typeface="Arial"/>
              </a:rPr>
              <a:t>India</a:t>
            </a:r>
            <a:endParaRPr sz="5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39600"/>
              </a:lnSpc>
              <a:spcBef>
                <a:spcPts val="90"/>
              </a:spcBef>
            </a:pPr>
            <a:r>
              <a:rPr sz="2150" spc="65" dirty="0">
                <a:solidFill>
                  <a:srgbClr val="DFD5DE"/>
                </a:solidFill>
                <a:latin typeface="Trebuchet MS"/>
                <a:cs typeface="Trebuchet MS"/>
              </a:rPr>
              <a:t>This</a:t>
            </a:r>
            <a:r>
              <a:rPr sz="2150" spc="-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presentation</a:t>
            </a:r>
            <a:r>
              <a:rPr sz="2150" spc="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explores</a:t>
            </a:r>
            <a:r>
              <a:rPr sz="2150" spc="3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100" dirty="0">
                <a:solidFill>
                  <a:srgbClr val="DFD5DE"/>
                </a:solidFill>
                <a:latin typeface="Trebuchet MS"/>
                <a:cs typeface="Trebuchet MS"/>
              </a:rPr>
              <a:t>a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machine</a:t>
            </a:r>
            <a:r>
              <a:rPr sz="2150" spc="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learning</a:t>
            </a:r>
            <a:r>
              <a:rPr sz="2150" spc="3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solution</a:t>
            </a:r>
            <a:r>
              <a:rPr sz="2150" spc="4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to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predict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the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severity</a:t>
            </a:r>
            <a:r>
              <a:rPr sz="2150" spc="-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of</a:t>
            </a:r>
            <a:r>
              <a:rPr sz="2150" spc="-6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road</a:t>
            </a:r>
            <a:r>
              <a:rPr sz="2150" spc="-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50" dirty="0">
                <a:solidFill>
                  <a:srgbClr val="DFD5DE"/>
                </a:solidFill>
                <a:latin typeface="Trebuchet MS"/>
                <a:cs typeface="Trebuchet MS"/>
              </a:rPr>
              <a:t>accidents</a:t>
            </a:r>
            <a:r>
              <a:rPr sz="2150" spc="-1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20" dirty="0">
                <a:solidFill>
                  <a:srgbClr val="DFD5DE"/>
                </a:solidFill>
                <a:latin typeface="Trebuchet MS"/>
                <a:cs typeface="Trebuchet MS"/>
              </a:rPr>
              <a:t>in</a:t>
            </a:r>
            <a:r>
              <a:rPr sz="2150" spc="-4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35" dirty="0">
                <a:solidFill>
                  <a:srgbClr val="DFD5DE"/>
                </a:solidFill>
                <a:latin typeface="Trebuchet MS"/>
                <a:cs typeface="Trebuchet MS"/>
              </a:rPr>
              <a:t>India,</a:t>
            </a:r>
            <a:r>
              <a:rPr sz="2150" spc="-4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75" dirty="0">
                <a:solidFill>
                  <a:srgbClr val="DFD5DE"/>
                </a:solidFill>
                <a:latin typeface="Trebuchet MS"/>
                <a:cs typeface="Trebuchet MS"/>
              </a:rPr>
              <a:t>using</a:t>
            </a:r>
            <a:r>
              <a:rPr sz="2150" spc="-4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real-world</a:t>
            </a:r>
            <a:r>
              <a:rPr sz="2150" spc="-1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data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80" dirty="0">
                <a:solidFill>
                  <a:srgbClr val="DFD5DE"/>
                </a:solidFill>
                <a:latin typeface="Trebuchet MS"/>
                <a:cs typeface="Trebuchet MS"/>
              </a:rPr>
              <a:t>and</a:t>
            </a:r>
            <a:r>
              <a:rPr sz="2150" spc="-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predictive models.</a:t>
            </a:r>
            <a:endParaRPr sz="21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79728" y="3119374"/>
            <a:ext cx="14878685" cy="9105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10" dirty="0"/>
              <a:t>Abstract:</a:t>
            </a:r>
            <a:r>
              <a:rPr spc="-285" dirty="0"/>
              <a:t> </a:t>
            </a:r>
            <a:r>
              <a:rPr spc="-100" dirty="0"/>
              <a:t>Road</a:t>
            </a:r>
            <a:r>
              <a:rPr spc="-434" dirty="0"/>
              <a:t> </a:t>
            </a:r>
            <a:r>
              <a:rPr spc="-100" dirty="0"/>
              <a:t>Accident</a:t>
            </a:r>
            <a:r>
              <a:rPr spc="-235" dirty="0"/>
              <a:t> </a:t>
            </a:r>
            <a:r>
              <a:rPr spc="-100" dirty="0"/>
              <a:t>Severity</a:t>
            </a:r>
            <a:r>
              <a:rPr spc="-235" dirty="0"/>
              <a:t> </a:t>
            </a:r>
            <a:r>
              <a:rPr spc="-70" dirty="0"/>
              <a:t>Prediction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79728" y="4816602"/>
            <a:ext cx="4879975" cy="184721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10" dirty="0">
                <a:solidFill>
                  <a:srgbClr val="FF89AE"/>
                </a:solidFill>
                <a:latin typeface="Arial"/>
                <a:cs typeface="Arial"/>
              </a:rPr>
              <a:t>Objective</a:t>
            </a:r>
            <a:endParaRPr sz="2850">
              <a:latin typeface="Arial"/>
              <a:cs typeface="Arial"/>
            </a:endParaRPr>
          </a:p>
          <a:p>
            <a:pPr marL="207645" indent="-194945">
              <a:lnSpc>
                <a:spcPct val="100000"/>
              </a:lnSpc>
              <a:spcBef>
                <a:spcPts val="2725"/>
              </a:spcBef>
              <a:buChar char="-"/>
              <a:tabLst>
                <a:tab pos="207645" algn="l"/>
              </a:tabLst>
            </a:pPr>
            <a:r>
              <a:rPr sz="2150" spc="50" dirty="0">
                <a:solidFill>
                  <a:srgbClr val="DFD5DE"/>
                </a:solidFill>
                <a:latin typeface="Trebuchet MS"/>
                <a:cs typeface="Trebuchet MS"/>
              </a:rPr>
              <a:t>Analyze</a:t>
            </a:r>
            <a:r>
              <a:rPr sz="2150" spc="-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historical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road</a:t>
            </a:r>
            <a:r>
              <a:rPr sz="2150" spc="-6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accident</a:t>
            </a:r>
            <a:r>
              <a:rPr sz="2150" spc="-1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20" dirty="0">
                <a:solidFill>
                  <a:srgbClr val="DFD5DE"/>
                </a:solidFill>
                <a:latin typeface="Trebuchet MS"/>
                <a:cs typeface="Trebuchet MS"/>
              </a:rPr>
              <a:t>data</a:t>
            </a:r>
            <a:endParaRPr sz="21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00"/>
              </a:spcBef>
              <a:buClr>
                <a:srgbClr val="DFD5DE"/>
              </a:buClr>
              <a:buFont typeface="Trebuchet MS"/>
              <a:buChar char="-"/>
            </a:pPr>
            <a:endParaRPr sz="2150">
              <a:latin typeface="Trebuchet MS"/>
              <a:cs typeface="Trebuchet MS"/>
            </a:endParaRPr>
          </a:p>
          <a:p>
            <a:pPr marL="207645" indent="-194945">
              <a:lnSpc>
                <a:spcPct val="100000"/>
              </a:lnSpc>
              <a:buChar char="-"/>
              <a:tabLst>
                <a:tab pos="207645" algn="l"/>
              </a:tabLst>
            </a:pP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Predict</a:t>
            </a:r>
            <a:r>
              <a:rPr sz="2150" spc="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severity</a:t>
            </a:r>
            <a:r>
              <a:rPr sz="2150" spc="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35" dirty="0">
                <a:solidFill>
                  <a:srgbClr val="DFD5DE"/>
                </a:solidFill>
                <a:latin typeface="Trebuchet MS"/>
                <a:cs typeface="Trebuchet MS"/>
              </a:rPr>
              <a:t>(minor,</a:t>
            </a:r>
            <a:r>
              <a:rPr sz="2150" spc="-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65" dirty="0">
                <a:solidFill>
                  <a:srgbClr val="DFD5DE"/>
                </a:solidFill>
                <a:latin typeface="Trebuchet MS"/>
                <a:cs typeface="Trebuchet MS"/>
              </a:rPr>
              <a:t>major,</a:t>
            </a:r>
            <a:r>
              <a:rPr sz="2150" spc="-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fatal)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487661" y="4816602"/>
            <a:ext cx="1093470" cy="4648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25" dirty="0">
                <a:solidFill>
                  <a:srgbClr val="FF89AE"/>
                </a:solidFill>
                <a:latin typeface="Arial"/>
                <a:cs typeface="Arial"/>
              </a:rPr>
              <a:t>Scope</a:t>
            </a:r>
            <a:endParaRPr sz="28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487661" y="5596509"/>
            <a:ext cx="4715510" cy="106743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07645" indent="-194945">
              <a:lnSpc>
                <a:spcPct val="100000"/>
              </a:lnSpc>
              <a:spcBef>
                <a:spcPts val="130"/>
              </a:spcBef>
              <a:buChar char="-"/>
              <a:tabLst>
                <a:tab pos="207645" algn="l"/>
              </a:tabLst>
            </a:pP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Help</a:t>
            </a:r>
            <a:r>
              <a:rPr sz="2150" spc="-8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authorities</a:t>
            </a:r>
            <a:r>
              <a:rPr sz="2150" spc="-4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prioritize</a:t>
            </a:r>
            <a:r>
              <a:rPr sz="2150" spc="-4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5" dirty="0">
                <a:solidFill>
                  <a:srgbClr val="DFD5DE"/>
                </a:solidFill>
                <a:latin typeface="Trebuchet MS"/>
                <a:cs typeface="Trebuchet MS"/>
              </a:rPr>
              <a:t>resources</a:t>
            </a:r>
            <a:endParaRPr sz="21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05"/>
              </a:spcBef>
              <a:buClr>
                <a:srgbClr val="DFD5DE"/>
              </a:buClr>
              <a:buFont typeface="Trebuchet MS"/>
              <a:buChar char="-"/>
            </a:pPr>
            <a:endParaRPr sz="2150">
              <a:latin typeface="Trebuchet MS"/>
              <a:cs typeface="Trebuchet MS"/>
            </a:endParaRPr>
          </a:p>
          <a:p>
            <a:pPr marL="207645" indent="-194945">
              <a:lnSpc>
                <a:spcPct val="100000"/>
              </a:lnSpc>
              <a:buChar char="-"/>
              <a:tabLst>
                <a:tab pos="207645" algn="l"/>
              </a:tabLst>
            </a:pP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Implement</a:t>
            </a:r>
            <a:r>
              <a:rPr sz="2150" spc="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preventive</a:t>
            </a:r>
            <a:r>
              <a:rPr sz="2150" spc="1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70" dirty="0">
                <a:solidFill>
                  <a:srgbClr val="DFD5DE"/>
                </a:solidFill>
                <a:latin typeface="Trebuchet MS"/>
                <a:cs typeface="Trebuchet MS"/>
              </a:rPr>
              <a:t>measures</a:t>
            </a:r>
            <a:endParaRPr sz="21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3147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C0423">
              <a:alpha val="949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354406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979728" y="4966792"/>
            <a:ext cx="16431260" cy="9112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800" b="1" spc="-100" dirty="0">
                <a:solidFill>
                  <a:srgbClr val="FF89AE"/>
                </a:solidFill>
                <a:latin typeface="Arial"/>
                <a:cs typeface="Arial"/>
              </a:rPr>
              <a:t>Problem</a:t>
            </a:r>
            <a:r>
              <a:rPr sz="5800" b="1" spc="-300" dirty="0">
                <a:solidFill>
                  <a:srgbClr val="FF89AE"/>
                </a:solidFill>
                <a:latin typeface="Arial"/>
                <a:cs typeface="Arial"/>
              </a:rPr>
              <a:t> </a:t>
            </a:r>
            <a:r>
              <a:rPr sz="5800" b="1" spc="-114" dirty="0">
                <a:solidFill>
                  <a:srgbClr val="FF89AE"/>
                </a:solidFill>
                <a:latin typeface="Arial"/>
                <a:cs typeface="Arial"/>
              </a:rPr>
              <a:t>Statement</a:t>
            </a:r>
            <a:r>
              <a:rPr lang="en-US" sz="5800" b="1" spc="-114" dirty="0">
                <a:solidFill>
                  <a:srgbClr val="FF89AE"/>
                </a:solidFill>
                <a:latin typeface="Arial"/>
                <a:cs typeface="Arial"/>
              </a:rPr>
              <a:t> </a:t>
            </a:r>
            <a:r>
              <a:rPr sz="5800" b="1" spc="-114" dirty="0">
                <a:solidFill>
                  <a:srgbClr val="FF89AE"/>
                </a:solidFill>
                <a:latin typeface="Arial"/>
                <a:cs typeface="Arial"/>
              </a:rPr>
              <a:t>:</a:t>
            </a:r>
            <a:r>
              <a:rPr lang="en-US" sz="5800" b="1" spc="-235" dirty="0">
                <a:solidFill>
                  <a:srgbClr val="FF89AE"/>
                </a:solidFill>
                <a:latin typeface="Arial"/>
                <a:cs typeface="Arial"/>
              </a:rPr>
              <a:t> </a:t>
            </a:r>
            <a:r>
              <a:rPr sz="5800" b="1" spc="-100" dirty="0">
                <a:solidFill>
                  <a:srgbClr val="FF89AE"/>
                </a:solidFill>
                <a:latin typeface="Arial"/>
                <a:cs typeface="Arial"/>
              </a:rPr>
              <a:t>Road</a:t>
            </a:r>
            <a:r>
              <a:rPr sz="5800" b="1" spc="-434" dirty="0">
                <a:solidFill>
                  <a:srgbClr val="FF89AE"/>
                </a:solidFill>
                <a:latin typeface="Arial"/>
                <a:cs typeface="Arial"/>
              </a:rPr>
              <a:t> </a:t>
            </a:r>
            <a:r>
              <a:rPr sz="5800" b="1" spc="-100" dirty="0">
                <a:solidFill>
                  <a:srgbClr val="FF89AE"/>
                </a:solidFill>
                <a:latin typeface="Arial"/>
                <a:cs typeface="Arial"/>
              </a:rPr>
              <a:t>Accident</a:t>
            </a:r>
            <a:r>
              <a:rPr sz="5800" b="1" spc="-225" dirty="0">
                <a:solidFill>
                  <a:srgbClr val="FF89AE"/>
                </a:solidFill>
                <a:latin typeface="Arial"/>
                <a:cs typeface="Arial"/>
              </a:rPr>
              <a:t> </a:t>
            </a:r>
            <a:r>
              <a:rPr sz="5800" b="1" spc="-25" dirty="0">
                <a:solidFill>
                  <a:srgbClr val="FF89AE"/>
                </a:solidFill>
                <a:latin typeface="Arial"/>
                <a:cs typeface="Arial"/>
              </a:rPr>
              <a:t>Crisis</a:t>
            </a:r>
            <a:endParaRPr sz="5800" dirty="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987475" y="6439153"/>
            <a:ext cx="5255260" cy="2308225"/>
            <a:chOff x="987475" y="6439153"/>
            <a:chExt cx="5255260" cy="2308225"/>
          </a:xfrm>
        </p:grpSpPr>
        <p:sp>
          <p:nvSpPr>
            <p:cNvPr id="6" name="object 6"/>
            <p:cNvSpPr/>
            <p:nvPr/>
          </p:nvSpPr>
          <p:spPr>
            <a:xfrm>
              <a:off x="992238" y="6443979"/>
              <a:ext cx="5245735" cy="2298700"/>
            </a:xfrm>
            <a:custGeom>
              <a:avLst/>
              <a:gdLst/>
              <a:ahLst/>
              <a:cxnLst/>
              <a:rect l="l" t="t" r="r" b="b"/>
              <a:pathLst>
                <a:path w="5245735" h="2298700">
                  <a:moveTo>
                    <a:pt x="5126113" y="0"/>
                  </a:moveTo>
                  <a:lnTo>
                    <a:pt x="119341" y="0"/>
                  </a:lnTo>
                  <a:lnTo>
                    <a:pt x="72887" y="9360"/>
                  </a:lnTo>
                  <a:lnTo>
                    <a:pt x="34953" y="34877"/>
                  </a:lnTo>
                  <a:lnTo>
                    <a:pt x="9378" y="72705"/>
                  </a:lnTo>
                  <a:lnTo>
                    <a:pt x="0" y="118999"/>
                  </a:lnTo>
                  <a:lnTo>
                    <a:pt x="0" y="2179447"/>
                  </a:lnTo>
                  <a:lnTo>
                    <a:pt x="9378" y="2225813"/>
                  </a:lnTo>
                  <a:lnTo>
                    <a:pt x="34953" y="2263679"/>
                  </a:lnTo>
                  <a:lnTo>
                    <a:pt x="72887" y="2289210"/>
                  </a:lnTo>
                  <a:lnTo>
                    <a:pt x="119341" y="2298573"/>
                  </a:lnTo>
                  <a:lnTo>
                    <a:pt x="5126113" y="2298573"/>
                  </a:lnTo>
                  <a:lnTo>
                    <a:pt x="5172554" y="2289228"/>
                  </a:lnTo>
                  <a:lnTo>
                    <a:pt x="5210457" y="2263727"/>
                  </a:lnTo>
                  <a:lnTo>
                    <a:pt x="5236002" y="2225867"/>
                  </a:lnTo>
                  <a:lnTo>
                    <a:pt x="5245366" y="2179447"/>
                  </a:lnTo>
                  <a:lnTo>
                    <a:pt x="5245366" y="118999"/>
                  </a:lnTo>
                  <a:lnTo>
                    <a:pt x="5236002" y="72705"/>
                  </a:lnTo>
                  <a:lnTo>
                    <a:pt x="5210457" y="34877"/>
                  </a:lnTo>
                  <a:lnTo>
                    <a:pt x="5172554" y="9360"/>
                  </a:lnTo>
                  <a:lnTo>
                    <a:pt x="5126113" y="0"/>
                  </a:lnTo>
                  <a:close/>
                </a:path>
              </a:pathLst>
            </a:custGeom>
            <a:solidFill>
              <a:srgbClr val="2E1D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87475" y="6439153"/>
              <a:ext cx="5255260" cy="2308225"/>
            </a:xfrm>
            <a:custGeom>
              <a:avLst/>
              <a:gdLst/>
              <a:ahLst/>
              <a:cxnLst/>
              <a:rect l="l" t="t" r="r" b="b"/>
              <a:pathLst>
                <a:path w="5255260" h="2308225">
                  <a:moveTo>
                    <a:pt x="5130876" y="0"/>
                  </a:moveTo>
                  <a:lnTo>
                    <a:pt x="124104" y="0"/>
                  </a:lnTo>
                  <a:lnTo>
                    <a:pt x="75823" y="9739"/>
                  </a:lnTo>
                  <a:lnTo>
                    <a:pt x="36372" y="36290"/>
                  </a:lnTo>
                  <a:lnTo>
                    <a:pt x="9761" y="75652"/>
                  </a:lnTo>
                  <a:lnTo>
                    <a:pt x="0" y="123825"/>
                  </a:lnTo>
                  <a:lnTo>
                    <a:pt x="0" y="2184273"/>
                  </a:lnTo>
                  <a:lnTo>
                    <a:pt x="9747" y="2232499"/>
                  </a:lnTo>
                  <a:lnTo>
                    <a:pt x="36334" y="2271855"/>
                  </a:lnTo>
                  <a:lnTo>
                    <a:pt x="75780" y="2298376"/>
                  </a:lnTo>
                  <a:lnTo>
                    <a:pt x="124104" y="2308098"/>
                  </a:lnTo>
                  <a:lnTo>
                    <a:pt x="124104" y="2303399"/>
                  </a:lnTo>
                  <a:lnTo>
                    <a:pt x="5154206" y="2303399"/>
                  </a:lnTo>
                  <a:lnTo>
                    <a:pt x="5178166" y="2298573"/>
                  </a:lnTo>
                  <a:lnTo>
                    <a:pt x="124104" y="2298573"/>
                  </a:lnTo>
                  <a:lnTo>
                    <a:pt x="79519" y="2289607"/>
                  </a:lnTo>
                  <a:lnTo>
                    <a:pt x="43097" y="2265140"/>
                  </a:lnTo>
                  <a:lnTo>
                    <a:pt x="18534" y="2228814"/>
                  </a:lnTo>
                  <a:lnTo>
                    <a:pt x="9525" y="2184273"/>
                  </a:lnTo>
                  <a:lnTo>
                    <a:pt x="9525" y="123825"/>
                  </a:lnTo>
                  <a:lnTo>
                    <a:pt x="18534" y="79390"/>
                  </a:lnTo>
                  <a:lnTo>
                    <a:pt x="43097" y="43052"/>
                  </a:lnTo>
                  <a:lnTo>
                    <a:pt x="79519" y="18526"/>
                  </a:lnTo>
                  <a:lnTo>
                    <a:pt x="124104" y="9525"/>
                  </a:lnTo>
                  <a:lnTo>
                    <a:pt x="124104" y="4825"/>
                  </a:lnTo>
                  <a:lnTo>
                    <a:pt x="5130876" y="4825"/>
                  </a:lnTo>
                  <a:lnTo>
                    <a:pt x="5130876" y="0"/>
                  </a:lnTo>
                  <a:close/>
                </a:path>
                <a:path w="5255260" h="2308225">
                  <a:moveTo>
                    <a:pt x="5130876" y="2303399"/>
                  </a:moveTo>
                  <a:lnTo>
                    <a:pt x="124104" y="2303399"/>
                  </a:lnTo>
                  <a:lnTo>
                    <a:pt x="124104" y="2308098"/>
                  </a:lnTo>
                  <a:lnTo>
                    <a:pt x="5130876" y="2308098"/>
                  </a:lnTo>
                  <a:lnTo>
                    <a:pt x="5130876" y="2303399"/>
                  </a:lnTo>
                  <a:close/>
                </a:path>
                <a:path w="5255260" h="2308225">
                  <a:moveTo>
                    <a:pt x="5154206" y="2303399"/>
                  </a:moveTo>
                  <a:lnTo>
                    <a:pt x="5130876" y="2303399"/>
                  </a:lnTo>
                  <a:lnTo>
                    <a:pt x="5130876" y="2308098"/>
                  </a:lnTo>
                  <a:lnTo>
                    <a:pt x="5154206" y="2303399"/>
                  </a:lnTo>
                  <a:close/>
                </a:path>
                <a:path w="5255260" h="2308225">
                  <a:moveTo>
                    <a:pt x="5130876" y="0"/>
                  </a:moveTo>
                  <a:lnTo>
                    <a:pt x="5130876" y="4825"/>
                  </a:lnTo>
                  <a:lnTo>
                    <a:pt x="124104" y="4825"/>
                  </a:lnTo>
                  <a:lnTo>
                    <a:pt x="124104" y="9525"/>
                  </a:lnTo>
                  <a:lnTo>
                    <a:pt x="5130876" y="9525"/>
                  </a:lnTo>
                  <a:lnTo>
                    <a:pt x="5175483" y="18526"/>
                  </a:lnTo>
                  <a:lnTo>
                    <a:pt x="5211902" y="43052"/>
                  </a:lnTo>
                  <a:lnTo>
                    <a:pt x="5233934" y="75652"/>
                  </a:lnTo>
                  <a:lnTo>
                    <a:pt x="5236435" y="79390"/>
                  </a:lnTo>
                  <a:lnTo>
                    <a:pt x="5245430" y="123825"/>
                  </a:lnTo>
                  <a:lnTo>
                    <a:pt x="5245430" y="2184273"/>
                  </a:lnTo>
                  <a:lnTo>
                    <a:pt x="5236388" y="2228814"/>
                  </a:lnTo>
                  <a:lnTo>
                    <a:pt x="5211799" y="2265140"/>
                  </a:lnTo>
                  <a:lnTo>
                    <a:pt x="5175368" y="2289607"/>
                  </a:lnTo>
                  <a:lnTo>
                    <a:pt x="5130876" y="2298573"/>
                  </a:lnTo>
                  <a:lnTo>
                    <a:pt x="5178166" y="2298573"/>
                  </a:lnTo>
                  <a:lnTo>
                    <a:pt x="5179142" y="2298376"/>
                  </a:lnTo>
                  <a:lnTo>
                    <a:pt x="5218585" y="2271855"/>
                  </a:lnTo>
                  <a:lnTo>
                    <a:pt x="5245194" y="2232499"/>
                  </a:lnTo>
                  <a:lnTo>
                    <a:pt x="5254955" y="2184273"/>
                  </a:lnTo>
                  <a:lnTo>
                    <a:pt x="5254955" y="123825"/>
                  </a:lnTo>
                  <a:lnTo>
                    <a:pt x="5245211" y="75652"/>
                  </a:lnTo>
                  <a:lnTo>
                    <a:pt x="5218633" y="36290"/>
                  </a:lnTo>
                  <a:lnTo>
                    <a:pt x="5179195" y="9739"/>
                  </a:lnTo>
                  <a:lnTo>
                    <a:pt x="5130876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1272666" y="6673977"/>
            <a:ext cx="4372610" cy="10248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Context</a:t>
            </a:r>
            <a:endParaRPr sz="2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3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3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75" dirty="0">
                <a:solidFill>
                  <a:srgbClr val="DFD5DE"/>
                </a:solidFill>
                <a:latin typeface="Trebuchet MS"/>
                <a:cs typeface="Trebuchet MS"/>
              </a:rPr>
              <a:t>High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road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accident</a:t>
            </a:r>
            <a:r>
              <a:rPr sz="2150" spc="1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rates</a:t>
            </a:r>
            <a:r>
              <a:rPr sz="2150" spc="-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globally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72666" y="7964169"/>
            <a:ext cx="4178300" cy="3587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1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75" dirty="0">
                <a:solidFill>
                  <a:srgbClr val="DFD5DE"/>
                </a:solidFill>
                <a:latin typeface="Trebuchet MS"/>
                <a:cs typeface="Trebuchet MS"/>
              </a:rPr>
              <a:t>Over</a:t>
            </a:r>
            <a:r>
              <a:rPr sz="2150" spc="-1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70" dirty="0">
                <a:solidFill>
                  <a:srgbClr val="DFD5DE"/>
                </a:solidFill>
                <a:latin typeface="Trebuchet MS"/>
                <a:cs typeface="Trebuchet MS"/>
              </a:rPr>
              <a:t>150,000</a:t>
            </a:r>
            <a:r>
              <a:rPr sz="2150" spc="-13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30" dirty="0">
                <a:solidFill>
                  <a:srgbClr val="DFD5DE"/>
                </a:solidFill>
                <a:latin typeface="Trebuchet MS"/>
                <a:cs typeface="Trebuchet MS"/>
              </a:rPr>
              <a:t>fatalities</a:t>
            </a:r>
            <a:r>
              <a:rPr sz="2150" spc="-8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annually</a:t>
            </a:r>
            <a:endParaRPr sz="2150">
              <a:latin typeface="Trebuchet MS"/>
              <a:cs typeface="Trebuchet MS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6516496" y="6439153"/>
            <a:ext cx="5255260" cy="2308225"/>
            <a:chOff x="6516496" y="6439153"/>
            <a:chExt cx="5255260" cy="2308225"/>
          </a:xfrm>
        </p:grpSpPr>
        <p:sp>
          <p:nvSpPr>
            <p:cNvPr id="11" name="object 11"/>
            <p:cNvSpPr/>
            <p:nvPr/>
          </p:nvSpPr>
          <p:spPr>
            <a:xfrm>
              <a:off x="6521195" y="6443979"/>
              <a:ext cx="5245735" cy="2298700"/>
            </a:xfrm>
            <a:custGeom>
              <a:avLst/>
              <a:gdLst/>
              <a:ahLst/>
              <a:cxnLst/>
              <a:rect l="l" t="t" r="r" b="b"/>
              <a:pathLst>
                <a:path w="5245734" h="2298700">
                  <a:moveTo>
                    <a:pt x="5126101" y="0"/>
                  </a:moveTo>
                  <a:lnTo>
                    <a:pt x="119379" y="0"/>
                  </a:lnTo>
                  <a:lnTo>
                    <a:pt x="72919" y="9360"/>
                  </a:lnTo>
                  <a:lnTo>
                    <a:pt x="34972" y="34877"/>
                  </a:lnTo>
                  <a:lnTo>
                    <a:pt x="9384" y="72705"/>
                  </a:lnTo>
                  <a:lnTo>
                    <a:pt x="0" y="118999"/>
                  </a:lnTo>
                  <a:lnTo>
                    <a:pt x="0" y="2179447"/>
                  </a:lnTo>
                  <a:lnTo>
                    <a:pt x="9384" y="2225813"/>
                  </a:lnTo>
                  <a:lnTo>
                    <a:pt x="34972" y="2263679"/>
                  </a:lnTo>
                  <a:lnTo>
                    <a:pt x="72919" y="2289210"/>
                  </a:lnTo>
                  <a:lnTo>
                    <a:pt x="119379" y="2298573"/>
                  </a:lnTo>
                  <a:lnTo>
                    <a:pt x="5126101" y="2298573"/>
                  </a:lnTo>
                  <a:lnTo>
                    <a:pt x="5172561" y="2289228"/>
                  </a:lnTo>
                  <a:lnTo>
                    <a:pt x="5210508" y="2263727"/>
                  </a:lnTo>
                  <a:lnTo>
                    <a:pt x="5236096" y="2225867"/>
                  </a:lnTo>
                  <a:lnTo>
                    <a:pt x="5245481" y="2179447"/>
                  </a:lnTo>
                  <a:lnTo>
                    <a:pt x="5245481" y="118999"/>
                  </a:lnTo>
                  <a:lnTo>
                    <a:pt x="5236096" y="72705"/>
                  </a:lnTo>
                  <a:lnTo>
                    <a:pt x="5210508" y="34877"/>
                  </a:lnTo>
                  <a:lnTo>
                    <a:pt x="5172561" y="9360"/>
                  </a:lnTo>
                  <a:lnTo>
                    <a:pt x="5126101" y="0"/>
                  </a:lnTo>
                  <a:close/>
                </a:path>
              </a:pathLst>
            </a:custGeom>
            <a:solidFill>
              <a:srgbClr val="2E1D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516496" y="6439153"/>
              <a:ext cx="5255260" cy="2308225"/>
            </a:xfrm>
            <a:custGeom>
              <a:avLst/>
              <a:gdLst/>
              <a:ahLst/>
              <a:cxnLst/>
              <a:rect l="l" t="t" r="r" b="b"/>
              <a:pathLst>
                <a:path w="5255259" h="2308225">
                  <a:moveTo>
                    <a:pt x="5130800" y="0"/>
                  </a:moveTo>
                  <a:lnTo>
                    <a:pt x="124078" y="0"/>
                  </a:lnTo>
                  <a:lnTo>
                    <a:pt x="75813" y="9739"/>
                  </a:lnTo>
                  <a:lnTo>
                    <a:pt x="36369" y="36290"/>
                  </a:lnTo>
                  <a:lnTo>
                    <a:pt x="9761" y="75652"/>
                  </a:lnTo>
                  <a:lnTo>
                    <a:pt x="0" y="123825"/>
                  </a:lnTo>
                  <a:lnTo>
                    <a:pt x="0" y="2184273"/>
                  </a:lnTo>
                  <a:lnTo>
                    <a:pt x="9743" y="2232499"/>
                  </a:lnTo>
                  <a:lnTo>
                    <a:pt x="36322" y="2271855"/>
                  </a:lnTo>
                  <a:lnTo>
                    <a:pt x="75759" y="2298376"/>
                  </a:lnTo>
                  <a:lnTo>
                    <a:pt x="124078" y="2308098"/>
                  </a:lnTo>
                  <a:lnTo>
                    <a:pt x="124078" y="2303399"/>
                  </a:lnTo>
                  <a:lnTo>
                    <a:pt x="5154130" y="2303399"/>
                  </a:lnTo>
                  <a:lnTo>
                    <a:pt x="5178090" y="2298573"/>
                  </a:lnTo>
                  <a:lnTo>
                    <a:pt x="124078" y="2298573"/>
                  </a:lnTo>
                  <a:lnTo>
                    <a:pt x="79498" y="2289607"/>
                  </a:lnTo>
                  <a:lnTo>
                    <a:pt x="43084" y="2265140"/>
                  </a:lnTo>
                  <a:lnTo>
                    <a:pt x="18530" y="2228814"/>
                  </a:lnTo>
                  <a:lnTo>
                    <a:pt x="9525" y="2184273"/>
                  </a:lnTo>
                  <a:lnTo>
                    <a:pt x="9525" y="123825"/>
                  </a:lnTo>
                  <a:lnTo>
                    <a:pt x="18530" y="79390"/>
                  </a:lnTo>
                  <a:lnTo>
                    <a:pt x="43084" y="43052"/>
                  </a:lnTo>
                  <a:lnTo>
                    <a:pt x="79498" y="18526"/>
                  </a:lnTo>
                  <a:lnTo>
                    <a:pt x="124078" y="9525"/>
                  </a:lnTo>
                  <a:lnTo>
                    <a:pt x="124078" y="4825"/>
                  </a:lnTo>
                  <a:lnTo>
                    <a:pt x="5130800" y="4825"/>
                  </a:lnTo>
                  <a:lnTo>
                    <a:pt x="5130800" y="0"/>
                  </a:lnTo>
                  <a:close/>
                </a:path>
                <a:path w="5255259" h="2308225">
                  <a:moveTo>
                    <a:pt x="5130800" y="2303399"/>
                  </a:moveTo>
                  <a:lnTo>
                    <a:pt x="124078" y="2303399"/>
                  </a:lnTo>
                  <a:lnTo>
                    <a:pt x="124078" y="2308098"/>
                  </a:lnTo>
                  <a:lnTo>
                    <a:pt x="5130800" y="2308098"/>
                  </a:lnTo>
                  <a:lnTo>
                    <a:pt x="5130800" y="2303399"/>
                  </a:lnTo>
                  <a:close/>
                </a:path>
                <a:path w="5255259" h="2308225">
                  <a:moveTo>
                    <a:pt x="5154130" y="2303399"/>
                  </a:moveTo>
                  <a:lnTo>
                    <a:pt x="5130800" y="2303399"/>
                  </a:lnTo>
                  <a:lnTo>
                    <a:pt x="5130800" y="2308098"/>
                  </a:lnTo>
                  <a:lnTo>
                    <a:pt x="5154130" y="2303399"/>
                  </a:lnTo>
                  <a:close/>
                </a:path>
                <a:path w="5255259" h="2308225">
                  <a:moveTo>
                    <a:pt x="5130800" y="0"/>
                  </a:moveTo>
                  <a:lnTo>
                    <a:pt x="5130800" y="4825"/>
                  </a:lnTo>
                  <a:lnTo>
                    <a:pt x="124078" y="4825"/>
                  </a:lnTo>
                  <a:lnTo>
                    <a:pt x="124078" y="9525"/>
                  </a:lnTo>
                  <a:lnTo>
                    <a:pt x="5130800" y="9525"/>
                  </a:lnTo>
                  <a:lnTo>
                    <a:pt x="5175407" y="18526"/>
                  </a:lnTo>
                  <a:lnTo>
                    <a:pt x="5211826" y="43052"/>
                  </a:lnTo>
                  <a:lnTo>
                    <a:pt x="5233858" y="75652"/>
                  </a:lnTo>
                  <a:lnTo>
                    <a:pt x="5236359" y="79390"/>
                  </a:lnTo>
                  <a:lnTo>
                    <a:pt x="5245354" y="123825"/>
                  </a:lnTo>
                  <a:lnTo>
                    <a:pt x="5245354" y="2184273"/>
                  </a:lnTo>
                  <a:lnTo>
                    <a:pt x="5236330" y="2228814"/>
                  </a:lnTo>
                  <a:lnTo>
                    <a:pt x="5211771" y="2265140"/>
                  </a:lnTo>
                  <a:lnTo>
                    <a:pt x="5175345" y="2289607"/>
                  </a:lnTo>
                  <a:lnTo>
                    <a:pt x="5130800" y="2298573"/>
                  </a:lnTo>
                  <a:lnTo>
                    <a:pt x="5178090" y="2298573"/>
                  </a:lnTo>
                  <a:lnTo>
                    <a:pt x="5179065" y="2298376"/>
                  </a:lnTo>
                  <a:lnTo>
                    <a:pt x="5218509" y="2271855"/>
                  </a:lnTo>
                  <a:lnTo>
                    <a:pt x="5245117" y="2232499"/>
                  </a:lnTo>
                  <a:lnTo>
                    <a:pt x="5254879" y="2184273"/>
                  </a:lnTo>
                  <a:lnTo>
                    <a:pt x="5254879" y="123825"/>
                  </a:lnTo>
                  <a:lnTo>
                    <a:pt x="5245135" y="75652"/>
                  </a:lnTo>
                  <a:lnTo>
                    <a:pt x="5218557" y="36290"/>
                  </a:lnTo>
                  <a:lnTo>
                    <a:pt x="5179119" y="9739"/>
                  </a:lnTo>
                  <a:lnTo>
                    <a:pt x="5130800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6801993" y="6673977"/>
            <a:ext cx="3664585" cy="14820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Challenge</a:t>
            </a:r>
            <a:endParaRPr sz="2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3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80" dirty="0">
                <a:solidFill>
                  <a:srgbClr val="DFD5DE"/>
                </a:solidFill>
                <a:latin typeface="Trebuchet MS"/>
                <a:cs typeface="Trebuchet MS"/>
              </a:rPr>
              <a:t>Lack</a:t>
            </a:r>
            <a:r>
              <a:rPr sz="2150" spc="1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of</a:t>
            </a:r>
            <a:r>
              <a:rPr sz="2150" spc="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systematic</a:t>
            </a:r>
            <a:r>
              <a:rPr sz="2150" spc="9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severity</a:t>
            </a:r>
            <a:endParaRPr sz="21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019"/>
              </a:spcBef>
            </a:pP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prediction</a:t>
            </a:r>
            <a:endParaRPr sz="2150">
              <a:latin typeface="Trebuchet MS"/>
              <a:cs typeface="Trebuchet MS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12045442" y="6439153"/>
            <a:ext cx="5255260" cy="2308225"/>
            <a:chOff x="12045442" y="6439153"/>
            <a:chExt cx="5255260" cy="2308225"/>
          </a:xfrm>
        </p:grpSpPr>
        <p:sp>
          <p:nvSpPr>
            <p:cNvPr id="15" name="object 15"/>
            <p:cNvSpPr/>
            <p:nvPr/>
          </p:nvSpPr>
          <p:spPr>
            <a:xfrm>
              <a:off x="12050141" y="6443979"/>
              <a:ext cx="5245735" cy="2298700"/>
            </a:xfrm>
            <a:custGeom>
              <a:avLst/>
              <a:gdLst/>
              <a:ahLst/>
              <a:cxnLst/>
              <a:rect l="l" t="t" r="r" b="b"/>
              <a:pathLst>
                <a:path w="5245734" h="2298700">
                  <a:moveTo>
                    <a:pt x="5126101" y="0"/>
                  </a:moveTo>
                  <a:lnTo>
                    <a:pt x="119379" y="0"/>
                  </a:lnTo>
                  <a:lnTo>
                    <a:pt x="72919" y="9360"/>
                  </a:lnTo>
                  <a:lnTo>
                    <a:pt x="34972" y="34877"/>
                  </a:lnTo>
                  <a:lnTo>
                    <a:pt x="9384" y="72705"/>
                  </a:lnTo>
                  <a:lnTo>
                    <a:pt x="0" y="118999"/>
                  </a:lnTo>
                  <a:lnTo>
                    <a:pt x="0" y="2179447"/>
                  </a:lnTo>
                  <a:lnTo>
                    <a:pt x="9384" y="2225813"/>
                  </a:lnTo>
                  <a:lnTo>
                    <a:pt x="34972" y="2263679"/>
                  </a:lnTo>
                  <a:lnTo>
                    <a:pt x="72919" y="2289210"/>
                  </a:lnTo>
                  <a:lnTo>
                    <a:pt x="119379" y="2298573"/>
                  </a:lnTo>
                  <a:lnTo>
                    <a:pt x="5126101" y="2298573"/>
                  </a:lnTo>
                  <a:lnTo>
                    <a:pt x="5172561" y="2289228"/>
                  </a:lnTo>
                  <a:lnTo>
                    <a:pt x="5210508" y="2263727"/>
                  </a:lnTo>
                  <a:lnTo>
                    <a:pt x="5236096" y="2225867"/>
                  </a:lnTo>
                  <a:lnTo>
                    <a:pt x="5245480" y="2179447"/>
                  </a:lnTo>
                  <a:lnTo>
                    <a:pt x="5245480" y="118999"/>
                  </a:lnTo>
                  <a:lnTo>
                    <a:pt x="5236096" y="72705"/>
                  </a:lnTo>
                  <a:lnTo>
                    <a:pt x="5210508" y="34877"/>
                  </a:lnTo>
                  <a:lnTo>
                    <a:pt x="5172561" y="9360"/>
                  </a:lnTo>
                  <a:lnTo>
                    <a:pt x="5126101" y="0"/>
                  </a:lnTo>
                  <a:close/>
                </a:path>
              </a:pathLst>
            </a:custGeom>
            <a:solidFill>
              <a:srgbClr val="2E1D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2045442" y="6439153"/>
              <a:ext cx="5255260" cy="2308225"/>
            </a:xfrm>
            <a:custGeom>
              <a:avLst/>
              <a:gdLst/>
              <a:ahLst/>
              <a:cxnLst/>
              <a:rect l="l" t="t" r="r" b="b"/>
              <a:pathLst>
                <a:path w="5255259" h="2308225">
                  <a:moveTo>
                    <a:pt x="5130800" y="0"/>
                  </a:moveTo>
                  <a:lnTo>
                    <a:pt x="124078" y="0"/>
                  </a:lnTo>
                  <a:lnTo>
                    <a:pt x="75813" y="9739"/>
                  </a:lnTo>
                  <a:lnTo>
                    <a:pt x="36369" y="36290"/>
                  </a:lnTo>
                  <a:lnTo>
                    <a:pt x="9761" y="75652"/>
                  </a:lnTo>
                  <a:lnTo>
                    <a:pt x="0" y="123825"/>
                  </a:lnTo>
                  <a:lnTo>
                    <a:pt x="0" y="2184273"/>
                  </a:lnTo>
                  <a:lnTo>
                    <a:pt x="9743" y="2232499"/>
                  </a:lnTo>
                  <a:lnTo>
                    <a:pt x="36322" y="2271855"/>
                  </a:lnTo>
                  <a:lnTo>
                    <a:pt x="75759" y="2298376"/>
                  </a:lnTo>
                  <a:lnTo>
                    <a:pt x="124078" y="2308098"/>
                  </a:lnTo>
                  <a:lnTo>
                    <a:pt x="124078" y="2303399"/>
                  </a:lnTo>
                  <a:lnTo>
                    <a:pt x="5154130" y="2303399"/>
                  </a:lnTo>
                  <a:lnTo>
                    <a:pt x="5178090" y="2298573"/>
                  </a:lnTo>
                  <a:lnTo>
                    <a:pt x="124078" y="2298573"/>
                  </a:lnTo>
                  <a:lnTo>
                    <a:pt x="79498" y="2289607"/>
                  </a:lnTo>
                  <a:lnTo>
                    <a:pt x="43084" y="2265140"/>
                  </a:lnTo>
                  <a:lnTo>
                    <a:pt x="18530" y="2228814"/>
                  </a:lnTo>
                  <a:lnTo>
                    <a:pt x="9525" y="2184273"/>
                  </a:lnTo>
                  <a:lnTo>
                    <a:pt x="9525" y="123825"/>
                  </a:lnTo>
                  <a:lnTo>
                    <a:pt x="18530" y="79390"/>
                  </a:lnTo>
                  <a:lnTo>
                    <a:pt x="43084" y="43052"/>
                  </a:lnTo>
                  <a:lnTo>
                    <a:pt x="79498" y="18526"/>
                  </a:lnTo>
                  <a:lnTo>
                    <a:pt x="124078" y="9525"/>
                  </a:lnTo>
                  <a:lnTo>
                    <a:pt x="124078" y="4825"/>
                  </a:lnTo>
                  <a:lnTo>
                    <a:pt x="5130800" y="4825"/>
                  </a:lnTo>
                  <a:lnTo>
                    <a:pt x="5130800" y="0"/>
                  </a:lnTo>
                  <a:close/>
                </a:path>
                <a:path w="5255259" h="2308225">
                  <a:moveTo>
                    <a:pt x="5130800" y="2303399"/>
                  </a:moveTo>
                  <a:lnTo>
                    <a:pt x="124078" y="2303399"/>
                  </a:lnTo>
                  <a:lnTo>
                    <a:pt x="124078" y="2308098"/>
                  </a:lnTo>
                  <a:lnTo>
                    <a:pt x="5130800" y="2308098"/>
                  </a:lnTo>
                  <a:lnTo>
                    <a:pt x="5130800" y="2303399"/>
                  </a:lnTo>
                  <a:close/>
                </a:path>
                <a:path w="5255259" h="2308225">
                  <a:moveTo>
                    <a:pt x="5154130" y="2303399"/>
                  </a:moveTo>
                  <a:lnTo>
                    <a:pt x="5130800" y="2303399"/>
                  </a:lnTo>
                  <a:lnTo>
                    <a:pt x="5130800" y="2308098"/>
                  </a:lnTo>
                  <a:lnTo>
                    <a:pt x="5154130" y="2303399"/>
                  </a:lnTo>
                  <a:close/>
                </a:path>
                <a:path w="5255259" h="2308225">
                  <a:moveTo>
                    <a:pt x="5130800" y="0"/>
                  </a:moveTo>
                  <a:lnTo>
                    <a:pt x="5130800" y="4825"/>
                  </a:lnTo>
                  <a:lnTo>
                    <a:pt x="124078" y="4825"/>
                  </a:lnTo>
                  <a:lnTo>
                    <a:pt x="124078" y="9525"/>
                  </a:lnTo>
                  <a:lnTo>
                    <a:pt x="5130800" y="9525"/>
                  </a:lnTo>
                  <a:lnTo>
                    <a:pt x="5175407" y="18526"/>
                  </a:lnTo>
                  <a:lnTo>
                    <a:pt x="5211826" y="43052"/>
                  </a:lnTo>
                  <a:lnTo>
                    <a:pt x="5233858" y="75652"/>
                  </a:lnTo>
                  <a:lnTo>
                    <a:pt x="5236359" y="79390"/>
                  </a:lnTo>
                  <a:lnTo>
                    <a:pt x="5245354" y="123825"/>
                  </a:lnTo>
                  <a:lnTo>
                    <a:pt x="5245354" y="2184273"/>
                  </a:lnTo>
                  <a:lnTo>
                    <a:pt x="5236330" y="2228814"/>
                  </a:lnTo>
                  <a:lnTo>
                    <a:pt x="5211771" y="2265140"/>
                  </a:lnTo>
                  <a:lnTo>
                    <a:pt x="5175345" y="2289607"/>
                  </a:lnTo>
                  <a:lnTo>
                    <a:pt x="5130800" y="2298573"/>
                  </a:lnTo>
                  <a:lnTo>
                    <a:pt x="5178090" y="2298573"/>
                  </a:lnTo>
                  <a:lnTo>
                    <a:pt x="5179065" y="2298376"/>
                  </a:lnTo>
                  <a:lnTo>
                    <a:pt x="5218509" y="2271855"/>
                  </a:lnTo>
                  <a:lnTo>
                    <a:pt x="5245117" y="2232499"/>
                  </a:lnTo>
                  <a:lnTo>
                    <a:pt x="5254879" y="2184273"/>
                  </a:lnTo>
                  <a:lnTo>
                    <a:pt x="5254879" y="123825"/>
                  </a:lnTo>
                  <a:lnTo>
                    <a:pt x="5245135" y="75652"/>
                  </a:lnTo>
                  <a:lnTo>
                    <a:pt x="5218557" y="36290"/>
                  </a:lnTo>
                  <a:lnTo>
                    <a:pt x="5179119" y="9739"/>
                  </a:lnTo>
                  <a:lnTo>
                    <a:pt x="5130800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12331445" y="6673977"/>
            <a:ext cx="4093210" cy="14820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20" dirty="0">
                <a:solidFill>
                  <a:srgbClr val="DFD5DE"/>
                </a:solidFill>
                <a:latin typeface="Arial"/>
                <a:cs typeface="Arial"/>
              </a:rPr>
              <a:t>Need</a:t>
            </a:r>
            <a:endParaRPr sz="2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3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7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Predictive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90" dirty="0">
                <a:solidFill>
                  <a:srgbClr val="DFD5DE"/>
                </a:solidFill>
                <a:latin typeface="Trebuchet MS"/>
                <a:cs typeface="Trebuchet MS"/>
              </a:rPr>
              <a:t>system</a:t>
            </a:r>
            <a:r>
              <a:rPr sz="2150" spc="-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for</a:t>
            </a:r>
            <a:r>
              <a:rPr sz="2150" spc="-9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50" dirty="0">
                <a:solidFill>
                  <a:srgbClr val="DFD5DE"/>
                </a:solidFill>
                <a:latin typeface="Trebuchet MS"/>
                <a:cs typeface="Trebuchet MS"/>
              </a:rPr>
              <a:t>resource</a:t>
            </a:r>
            <a:endParaRPr sz="21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019"/>
              </a:spcBef>
            </a:pP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allocation</a:t>
            </a:r>
            <a:endParaRPr sz="21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430000" y="-1"/>
            <a:ext cx="6858000" cy="10287000"/>
            <a:chOff x="11430000" y="-1"/>
            <a:chExt cx="685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48990" y="9686923"/>
              <a:ext cx="2153284" cy="51434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30000" y="-1"/>
              <a:ext cx="6858000" cy="102870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29132" y="619760"/>
            <a:ext cx="8706485" cy="1739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6900"/>
              </a:lnSpc>
            </a:pPr>
            <a:r>
              <a:rPr sz="5500" spc="-120" dirty="0"/>
              <a:t>Proposed</a:t>
            </a:r>
            <a:r>
              <a:rPr sz="5500" spc="-204" dirty="0"/>
              <a:t> </a:t>
            </a:r>
            <a:r>
              <a:rPr sz="5500" spc="-125" dirty="0"/>
              <a:t>Solution:</a:t>
            </a:r>
            <a:r>
              <a:rPr sz="5500" spc="-405" dirty="0"/>
              <a:t> </a:t>
            </a:r>
            <a:r>
              <a:rPr sz="5500" spc="-45" dirty="0"/>
              <a:t>A</a:t>
            </a:r>
            <a:r>
              <a:rPr sz="5500" spc="-395" dirty="0"/>
              <a:t> </a:t>
            </a:r>
            <a:r>
              <a:rPr sz="5500" spc="-25" dirty="0"/>
              <a:t>Data- </a:t>
            </a:r>
            <a:r>
              <a:rPr sz="5500" spc="-120" dirty="0"/>
              <a:t>Driven</a:t>
            </a:r>
            <a:r>
              <a:rPr sz="5500" spc="-405" dirty="0"/>
              <a:t> </a:t>
            </a:r>
            <a:r>
              <a:rPr sz="5500" spc="-10" dirty="0"/>
              <a:t>Approach</a:t>
            </a:r>
            <a:endParaRPr sz="5500"/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41781" y="2909328"/>
            <a:ext cx="672706" cy="672706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29132" y="3776598"/>
            <a:ext cx="3768090" cy="14039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b="1" spc="-50" dirty="0">
                <a:solidFill>
                  <a:srgbClr val="DFD5DE"/>
                </a:solidFill>
                <a:latin typeface="Arial"/>
                <a:cs typeface="Arial"/>
              </a:rPr>
              <a:t>Data</a:t>
            </a:r>
            <a:r>
              <a:rPr sz="2750" b="1" spc="-114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FD5DE"/>
                </a:solidFill>
                <a:latin typeface="Arial"/>
                <a:cs typeface="Arial"/>
              </a:rPr>
              <a:t>Collection</a:t>
            </a:r>
            <a:endParaRPr sz="2750">
              <a:latin typeface="Arial"/>
              <a:cs typeface="Arial"/>
            </a:endParaRPr>
          </a:p>
          <a:p>
            <a:pPr marL="12700" marR="5080">
              <a:lnSpc>
                <a:spcPct val="138000"/>
              </a:lnSpc>
              <a:spcBef>
                <a:spcPts val="765"/>
              </a:spcBef>
            </a:pPr>
            <a:r>
              <a:rPr sz="2050" spc="195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050" spc="-6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-10" dirty="0">
                <a:solidFill>
                  <a:srgbClr val="DFD5DE"/>
                </a:solidFill>
                <a:latin typeface="Trebuchet MS"/>
                <a:cs typeface="Trebuchet MS"/>
              </a:rPr>
              <a:t>Historical</a:t>
            </a:r>
            <a:r>
              <a:rPr sz="2050" spc="-4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DFD5DE"/>
                </a:solidFill>
                <a:latin typeface="Trebuchet MS"/>
                <a:cs typeface="Trebuchet MS"/>
              </a:rPr>
              <a:t>accident</a:t>
            </a:r>
            <a:r>
              <a:rPr sz="2050" spc="-3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DFD5DE"/>
                </a:solidFill>
                <a:latin typeface="Trebuchet MS"/>
                <a:cs typeface="Trebuchet MS"/>
              </a:rPr>
              <a:t>data</a:t>
            </a:r>
            <a:r>
              <a:rPr sz="2050" spc="-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-10" dirty="0">
                <a:solidFill>
                  <a:srgbClr val="DFD5DE"/>
                </a:solidFill>
                <a:latin typeface="Trebuchet MS"/>
                <a:cs typeface="Trebuchet MS"/>
              </a:rPr>
              <a:t>(govt. </a:t>
            </a:r>
            <a:r>
              <a:rPr sz="2050" spc="50" dirty="0">
                <a:solidFill>
                  <a:srgbClr val="DFD5DE"/>
                </a:solidFill>
                <a:latin typeface="Trebuchet MS"/>
                <a:cs typeface="Trebuchet MS"/>
              </a:rPr>
              <a:t>databases)</a:t>
            </a:r>
            <a:endParaRPr sz="205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9132" y="5314543"/>
            <a:ext cx="4175760" cy="888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38000"/>
              </a:lnSpc>
              <a:spcBef>
                <a:spcPts val="95"/>
              </a:spcBef>
            </a:pPr>
            <a:r>
              <a:rPr sz="2050" spc="195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050" spc="-8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-10" dirty="0">
                <a:solidFill>
                  <a:srgbClr val="DFD5DE"/>
                </a:solidFill>
                <a:latin typeface="Trebuchet MS"/>
                <a:cs typeface="Trebuchet MS"/>
              </a:rPr>
              <a:t>Weather,</a:t>
            </a:r>
            <a:r>
              <a:rPr sz="2050" spc="-5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DFD5DE"/>
                </a:solidFill>
                <a:latin typeface="Trebuchet MS"/>
                <a:cs typeface="Trebuchet MS"/>
              </a:rPr>
              <a:t>road</a:t>
            </a:r>
            <a:r>
              <a:rPr sz="2050" spc="-8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DFD5DE"/>
                </a:solidFill>
                <a:latin typeface="Trebuchet MS"/>
                <a:cs typeface="Trebuchet MS"/>
              </a:rPr>
              <a:t>conditions,</a:t>
            </a:r>
            <a:r>
              <a:rPr sz="2050" spc="-7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-10" dirty="0">
                <a:solidFill>
                  <a:srgbClr val="DFD5DE"/>
                </a:solidFill>
                <a:latin typeface="Trebuchet MS"/>
                <a:cs typeface="Trebuchet MS"/>
              </a:rPr>
              <a:t>vehicle </a:t>
            </a:r>
            <a:r>
              <a:rPr sz="2050" spc="-20" dirty="0">
                <a:solidFill>
                  <a:srgbClr val="DFD5DE"/>
                </a:solidFill>
                <a:latin typeface="Trebuchet MS"/>
                <a:cs typeface="Trebuchet MS"/>
              </a:rPr>
              <a:t>type</a:t>
            </a:r>
            <a:endParaRPr sz="2050">
              <a:latin typeface="Trebuchet MS"/>
              <a:cs typeface="Trebuchet MS"/>
            </a:endParaRPr>
          </a:p>
        </p:txBody>
      </p:sp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916803" y="2909328"/>
            <a:ext cx="672706" cy="672706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5904738" y="3776598"/>
            <a:ext cx="3930015" cy="14039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b="1" spc="-50" dirty="0">
                <a:solidFill>
                  <a:srgbClr val="DFD5DE"/>
                </a:solidFill>
                <a:latin typeface="Arial"/>
                <a:cs typeface="Arial"/>
              </a:rPr>
              <a:t>Data</a:t>
            </a:r>
            <a:r>
              <a:rPr sz="2750" b="1" spc="-114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FD5DE"/>
                </a:solidFill>
                <a:latin typeface="Arial"/>
                <a:cs typeface="Arial"/>
              </a:rPr>
              <a:t>Preprocessing</a:t>
            </a:r>
            <a:endParaRPr sz="2750">
              <a:latin typeface="Arial"/>
              <a:cs typeface="Arial"/>
            </a:endParaRPr>
          </a:p>
          <a:p>
            <a:pPr marL="12700" marR="5080">
              <a:lnSpc>
                <a:spcPct val="138000"/>
              </a:lnSpc>
              <a:spcBef>
                <a:spcPts val="765"/>
              </a:spcBef>
            </a:pPr>
            <a:r>
              <a:rPr sz="2050" spc="195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050" spc="-6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DFD5DE"/>
                </a:solidFill>
                <a:latin typeface="Trebuchet MS"/>
                <a:cs typeface="Trebuchet MS"/>
              </a:rPr>
              <a:t>Handle</a:t>
            </a:r>
            <a:r>
              <a:rPr sz="2050" spc="-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55" dirty="0">
                <a:solidFill>
                  <a:srgbClr val="DFD5DE"/>
                </a:solidFill>
                <a:latin typeface="Trebuchet MS"/>
                <a:cs typeface="Trebuchet MS"/>
              </a:rPr>
              <a:t>missing</a:t>
            </a:r>
            <a:r>
              <a:rPr sz="2050" spc="-4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DFD5DE"/>
                </a:solidFill>
                <a:latin typeface="Trebuchet MS"/>
                <a:cs typeface="Trebuchet MS"/>
              </a:rPr>
              <a:t>values,</a:t>
            </a:r>
            <a:r>
              <a:rPr sz="2050" spc="-3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-25" dirty="0">
                <a:solidFill>
                  <a:srgbClr val="DFD5DE"/>
                </a:solidFill>
                <a:latin typeface="Trebuchet MS"/>
                <a:cs typeface="Trebuchet MS"/>
              </a:rPr>
              <a:t>outliers, </a:t>
            </a:r>
            <a:r>
              <a:rPr sz="2050" spc="-10" dirty="0">
                <a:solidFill>
                  <a:srgbClr val="DFD5DE"/>
                </a:solidFill>
                <a:latin typeface="Trebuchet MS"/>
                <a:cs typeface="Trebuchet MS"/>
              </a:rPr>
              <a:t>normalization</a:t>
            </a:r>
            <a:endParaRPr sz="2050">
              <a:latin typeface="Trebuchet MS"/>
              <a:cs typeface="Trebuchet MS"/>
            </a:endParaRPr>
          </a:p>
        </p:txBody>
      </p:sp>
      <p:pic>
        <p:nvPicPr>
          <p:cNvPr id="11" name="object 1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41781" y="7144016"/>
            <a:ext cx="672706" cy="672706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929132" y="8011794"/>
            <a:ext cx="3399154" cy="14039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b="1" spc="-50" dirty="0">
                <a:solidFill>
                  <a:srgbClr val="DFD5DE"/>
                </a:solidFill>
                <a:latin typeface="Arial"/>
                <a:cs typeface="Arial"/>
              </a:rPr>
              <a:t>Model</a:t>
            </a:r>
            <a:r>
              <a:rPr sz="2750" b="1" spc="-105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FD5DE"/>
                </a:solidFill>
                <a:latin typeface="Arial"/>
                <a:cs typeface="Arial"/>
              </a:rPr>
              <a:t>Development</a:t>
            </a:r>
            <a:endParaRPr sz="2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95"/>
              </a:spcBef>
            </a:pPr>
            <a:r>
              <a:rPr sz="2050" spc="195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050" spc="-1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DFD5DE"/>
                </a:solidFill>
                <a:latin typeface="Trebuchet MS"/>
                <a:cs typeface="Trebuchet MS"/>
              </a:rPr>
              <a:t>Train</a:t>
            </a:r>
            <a:r>
              <a:rPr sz="2050" spc="-9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55" dirty="0">
                <a:solidFill>
                  <a:srgbClr val="DFD5DE"/>
                </a:solidFill>
                <a:latin typeface="Trebuchet MS"/>
                <a:cs typeface="Trebuchet MS"/>
              </a:rPr>
              <a:t>models</a:t>
            </a:r>
            <a:r>
              <a:rPr sz="2050" spc="-13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-95" dirty="0">
                <a:solidFill>
                  <a:srgbClr val="DFD5DE"/>
                </a:solidFill>
                <a:latin typeface="Trebuchet MS"/>
                <a:cs typeface="Trebuchet MS"/>
              </a:rPr>
              <a:t>(e.g., </a:t>
            </a:r>
            <a:r>
              <a:rPr sz="2050" spc="-10" dirty="0">
                <a:solidFill>
                  <a:srgbClr val="DFD5DE"/>
                </a:solidFill>
                <a:latin typeface="Trebuchet MS"/>
                <a:cs typeface="Trebuchet MS"/>
              </a:rPr>
              <a:t>Logistic</a:t>
            </a:r>
            <a:endParaRPr sz="20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</a:pPr>
            <a:r>
              <a:rPr sz="2050" dirty="0">
                <a:solidFill>
                  <a:srgbClr val="DFD5DE"/>
                </a:solidFill>
                <a:latin typeface="Trebuchet MS"/>
                <a:cs typeface="Trebuchet MS"/>
              </a:rPr>
              <a:t>Regression,</a:t>
            </a:r>
            <a:r>
              <a:rPr sz="2050" spc="1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65" dirty="0">
                <a:solidFill>
                  <a:srgbClr val="DFD5DE"/>
                </a:solidFill>
                <a:latin typeface="Trebuchet MS"/>
                <a:cs typeface="Trebuchet MS"/>
              </a:rPr>
              <a:t>Random</a:t>
            </a:r>
            <a:r>
              <a:rPr sz="2050" spc="8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-10" dirty="0">
                <a:solidFill>
                  <a:srgbClr val="DFD5DE"/>
                </a:solidFill>
                <a:latin typeface="Trebuchet MS"/>
                <a:cs typeface="Trebuchet MS"/>
              </a:rPr>
              <a:t>Forest)</a:t>
            </a:r>
            <a:endParaRPr sz="2050">
              <a:latin typeface="Trebuchet MS"/>
              <a:cs typeface="Trebuchet MS"/>
            </a:endParaRPr>
          </a:p>
        </p:txBody>
      </p:sp>
      <p:pic>
        <p:nvPicPr>
          <p:cNvPr id="13" name="object 13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5916803" y="7144016"/>
            <a:ext cx="672706" cy="672706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5904738" y="8011794"/>
            <a:ext cx="4234180" cy="14039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b="1" spc="-10" dirty="0">
                <a:solidFill>
                  <a:srgbClr val="DFD5DE"/>
                </a:solidFill>
                <a:latin typeface="Arial"/>
                <a:cs typeface="Arial"/>
              </a:rPr>
              <a:t>Deployment</a:t>
            </a:r>
            <a:endParaRPr sz="2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95"/>
              </a:spcBef>
            </a:pPr>
            <a:r>
              <a:rPr sz="2050" spc="195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050" spc="-11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80" dirty="0">
                <a:solidFill>
                  <a:srgbClr val="DFD5DE"/>
                </a:solidFill>
                <a:latin typeface="Trebuchet MS"/>
                <a:cs typeface="Trebuchet MS"/>
              </a:rPr>
              <a:t>Dashboard</a:t>
            </a:r>
            <a:r>
              <a:rPr sz="2050" spc="-10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DFD5DE"/>
                </a:solidFill>
                <a:latin typeface="Trebuchet MS"/>
                <a:cs typeface="Trebuchet MS"/>
              </a:rPr>
              <a:t>or</a:t>
            </a:r>
            <a:r>
              <a:rPr sz="2050" spc="-114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-10" dirty="0">
                <a:solidFill>
                  <a:srgbClr val="DFD5DE"/>
                </a:solidFill>
                <a:latin typeface="Trebuchet MS"/>
                <a:cs typeface="Trebuchet MS"/>
              </a:rPr>
              <a:t>mobile</a:t>
            </a:r>
            <a:r>
              <a:rPr sz="2050" spc="-1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70" dirty="0">
                <a:solidFill>
                  <a:srgbClr val="DFD5DE"/>
                </a:solidFill>
                <a:latin typeface="Trebuchet MS"/>
                <a:cs typeface="Trebuchet MS"/>
              </a:rPr>
              <a:t>app</a:t>
            </a:r>
            <a:r>
              <a:rPr sz="2050" spc="-9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dirty="0">
                <a:solidFill>
                  <a:srgbClr val="DFD5DE"/>
                </a:solidFill>
                <a:latin typeface="Trebuchet MS"/>
                <a:cs typeface="Trebuchet MS"/>
              </a:rPr>
              <a:t>for</a:t>
            </a:r>
            <a:r>
              <a:rPr sz="2050" spc="-10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-10" dirty="0">
                <a:solidFill>
                  <a:srgbClr val="DFD5DE"/>
                </a:solidFill>
                <a:latin typeface="Trebuchet MS"/>
                <a:cs typeface="Trebuchet MS"/>
              </a:rPr>
              <a:t>real-</a:t>
            </a:r>
            <a:endParaRPr sz="20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940"/>
              </a:spcBef>
            </a:pPr>
            <a:r>
              <a:rPr sz="2050" spc="-35" dirty="0">
                <a:solidFill>
                  <a:srgbClr val="DFD5DE"/>
                </a:solidFill>
                <a:latin typeface="Trebuchet MS"/>
                <a:cs typeface="Trebuchet MS"/>
              </a:rPr>
              <a:t>time</a:t>
            </a:r>
            <a:r>
              <a:rPr sz="2050" spc="-13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050" spc="-10" dirty="0">
                <a:solidFill>
                  <a:srgbClr val="DFD5DE"/>
                </a:solidFill>
                <a:latin typeface="Trebuchet MS"/>
                <a:cs typeface="Trebuchet MS"/>
              </a:rPr>
              <a:t>predictions</a:t>
            </a:r>
            <a:endParaRPr sz="20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268" rIns="0" bIns="0" rtlCol="0">
            <a:spAutoFit/>
          </a:bodyPr>
          <a:lstStyle/>
          <a:p>
            <a:pPr marL="402590">
              <a:lnSpc>
                <a:spcPct val="100000"/>
              </a:lnSpc>
              <a:spcBef>
                <a:spcPts val="105"/>
              </a:spcBef>
            </a:pPr>
            <a:r>
              <a:rPr spc="-110" dirty="0"/>
              <a:t>System</a:t>
            </a:r>
            <a:r>
              <a:rPr spc="-355" dirty="0"/>
              <a:t> </a:t>
            </a:r>
            <a:r>
              <a:rPr spc="-125" dirty="0"/>
              <a:t>Architecture:</a:t>
            </a:r>
            <a:r>
              <a:rPr spc="-340" dirty="0"/>
              <a:t> </a:t>
            </a:r>
            <a:r>
              <a:rPr dirty="0"/>
              <a:t>A</a:t>
            </a:r>
            <a:r>
              <a:rPr spc="-385" dirty="0"/>
              <a:t> </a:t>
            </a:r>
            <a:r>
              <a:rPr spc="-114" dirty="0"/>
              <a:t>Layered</a:t>
            </a:r>
            <a:r>
              <a:rPr spc="-350" dirty="0"/>
              <a:t> </a:t>
            </a:r>
            <a:r>
              <a:rPr spc="-55" dirty="0"/>
              <a:t>Approach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59301" y="2474214"/>
            <a:ext cx="2017522" cy="165582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962525" y="3148964"/>
            <a:ext cx="219710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b="1" spc="-50" dirty="0">
                <a:solidFill>
                  <a:srgbClr val="DFD5DE"/>
                </a:solidFill>
                <a:latin typeface="Arial"/>
                <a:cs typeface="Arial"/>
              </a:rPr>
              <a:t>1</a:t>
            </a:r>
            <a:endParaRPr sz="27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48221" y="2693923"/>
            <a:ext cx="6889115" cy="10248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45" dirty="0">
                <a:solidFill>
                  <a:srgbClr val="DFD5DE"/>
                </a:solidFill>
                <a:latin typeface="Arial"/>
                <a:cs typeface="Arial"/>
              </a:rPr>
              <a:t>Data</a:t>
            </a:r>
            <a:r>
              <a:rPr sz="2850" b="1" spc="-125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Layer</a:t>
            </a:r>
            <a:endParaRPr sz="2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3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9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Historical</a:t>
            </a:r>
            <a:r>
              <a:rPr sz="2150" spc="-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accident,</a:t>
            </a:r>
            <a:r>
              <a:rPr sz="2150" spc="-6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weather,</a:t>
            </a:r>
            <a:r>
              <a:rPr sz="2150" spc="-6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80" dirty="0">
                <a:solidFill>
                  <a:srgbClr val="DFD5DE"/>
                </a:solidFill>
                <a:latin typeface="Trebuchet MS"/>
                <a:cs typeface="Trebuchet MS"/>
              </a:rPr>
              <a:t>and</a:t>
            </a:r>
            <a:r>
              <a:rPr sz="2150" spc="-9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road</a:t>
            </a:r>
            <a:r>
              <a:rPr sz="2150" spc="-9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condition</a:t>
            </a:r>
            <a:r>
              <a:rPr sz="2150" spc="-6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20" dirty="0">
                <a:solidFill>
                  <a:srgbClr val="DFD5DE"/>
                </a:solidFill>
                <a:latin typeface="Trebuchet MS"/>
                <a:cs typeface="Trebuchet MS"/>
              </a:rPr>
              <a:t>data</a:t>
            </a:r>
            <a:endParaRPr sz="2150">
              <a:latin typeface="Trebuchet MS"/>
              <a:cs typeface="Trebuchet MS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3050539" y="4146296"/>
            <a:ext cx="14174469" cy="1710689"/>
            <a:chOff x="3050539" y="4146296"/>
            <a:chExt cx="14174469" cy="1710689"/>
          </a:xfrm>
        </p:grpSpPr>
        <p:sp>
          <p:nvSpPr>
            <p:cNvPr id="7" name="object 7"/>
            <p:cNvSpPr/>
            <p:nvPr/>
          </p:nvSpPr>
          <p:spPr>
            <a:xfrm>
              <a:off x="6147688" y="4146296"/>
              <a:ext cx="11077575" cy="19050"/>
            </a:xfrm>
            <a:custGeom>
              <a:avLst/>
              <a:gdLst/>
              <a:ahLst/>
              <a:cxnLst/>
              <a:rect l="l" t="t" r="r" b="b"/>
              <a:pathLst>
                <a:path w="11077575" h="19050">
                  <a:moveTo>
                    <a:pt x="11073003" y="0"/>
                  </a:moveTo>
                  <a:lnTo>
                    <a:pt x="4190" y="0"/>
                  </a:lnTo>
                  <a:lnTo>
                    <a:pt x="0" y="4317"/>
                  </a:lnTo>
                  <a:lnTo>
                    <a:pt x="0" y="9525"/>
                  </a:lnTo>
                  <a:lnTo>
                    <a:pt x="0" y="14858"/>
                  </a:lnTo>
                  <a:lnTo>
                    <a:pt x="4190" y="19050"/>
                  </a:lnTo>
                  <a:lnTo>
                    <a:pt x="11073003" y="19050"/>
                  </a:lnTo>
                  <a:lnTo>
                    <a:pt x="11077194" y="14858"/>
                  </a:lnTo>
                  <a:lnTo>
                    <a:pt x="11077194" y="4317"/>
                  </a:lnTo>
                  <a:lnTo>
                    <a:pt x="11073003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050539" y="4200906"/>
              <a:ext cx="4035044" cy="1655826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4961890" y="4669916"/>
            <a:ext cx="219710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b="1" spc="-50" dirty="0">
                <a:solidFill>
                  <a:srgbClr val="DFD5DE"/>
                </a:solidFill>
                <a:latin typeface="Arial"/>
                <a:cs typeface="Arial"/>
              </a:rPr>
              <a:t>2</a:t>
            </a:r>
            <a:endParaRPr sz="27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57109" y="4420870"/>
            <a:ext cx="6394450" cy="10248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55" dirty="0">
                <a:solidFill>
                  <a:srgbClr val="DFD5DE"/>
                </a:solidFill>
                <a:latin typeface="Arial"/>
                <a:cs typeface="Arial"/>
              </a:rPr>
              <a:t>Preprocessing</a:t>
            </a:r>
            <a:r>
              <a:rPr sz="2850" b="1" spc="-10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Layer</a:t>
            </a:r>
            <a:endParaRPr sz="2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3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9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Data</a:t>
            </a:r>
            <a:r>
              <a:rPr sz="2150" spc="-7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cleaning,</a:t>
            </a:r>
            <a:r>
              <a:rPr sz="2150" spc="-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feature</a:t>
            </a:r>
            <a:r>
              <a:rPr sz="2150" spc="-7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engineering,</a:t>
            </a:r>
            <a:r>
              <a:rPr sz="2150" spc="-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normalization</a:t>
            </a:r>
            <a:endParaRPr sz="2150">
              <a:latin typeface="Trebuchet MS"/>
              <a:cs typeface="Trebuchet MS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2041779" y="5873115"/>
            <a:ext cx="15183485" cy="1710689"/>
            <a:chOff x="2041779" y="5873115"/>
            <a:chExt cx="15183485" cy="1710689"/>
          </a:xfrm>
        </p:grpSpPr>
        <p:sp>
          <p:nvSpPr>
            <p:cNvPr id="12" name="object 12"/>
            <p:cNvSpPr/>
            <p:nvPr/>
          </p:nvSpPr>
          <p:spPr>
            <a:xfrm>
              <a:off x="7156450" y="5873115"/>
              <a:ext cx="10068560" cy="19050"/>
            </a:xfrm>
            <a:custGeom>
              <a:avLst/>
              <a:gdLst/>
              <a:ahLst/>
              <a:cxnLst/>
              <a:rect l="l" t="t" r="r" b="b"/>
              <a:pathLst>
                <a:path w="10068560" h="19050">
                  <a:moveTo>
                    <a:pt x="10064115" y="0"/>
                  </a:moveTo>
                  <a:lnTo>
                    <a:pt x="4191" y="0"/>
                  </a:lnTo>
                  <a:lnTo>
                    <a:pt x="0" y="4190"/>
                  </a:lnTo>
                  <a:lnTo>
                    <a:pt x="0" y="9525"/>
                  </a:lnTo>
                  <a:lnTo>
                    <a:pt x="0" y="14732"/>
                  </a:lnTo>
                  <a:lnTo>
                    <a:pt x="4191" y="19050"/>
                  </a:lnTo>
                  <a:lnTo>
                    <a:pt x="10064115" y="19050"/>
                  </a:lnTo>
                  <a:lnTo>
                    <a:pt x="10068433" y="14732"/>
                  </a:lnTo>
                  <a:lnTo>
                    <a:pt x="10068433" y="4190"/>
                  </a:lnTo>
                  <a:lnTo>
                    <a:pt x="10064115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041779" y="5927598"/>
              <a:ext cx="6052566" cy="1655826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4962905" y="6396989"/>
            <a:ext cx="219710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b="1" spc="-50" dirty="0">
                <a:solidFill>
                  <a:srgbClr val="DFD5DE"/>
                </a:solidFill>
                <a:latin typeface="Arial"/>
                <a:cs typeface="Arial"/>
              </a:rPr>
              <a:t>3</a:t>
            </a:r>
            <a:endParaRPr sz="27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365997" y="6147943"/>
            <a:ext cx="6572884" cy="10248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30" dirty="0">
                <a:solidFill>
                  <a:srgbClr val="DFD5DE"/>
                </a:solidFill>
                <a:latin typeface="Arial"/>
                <a:cs typeface="Arial"/>
              </a:rPr>
              <a:t>Model</a:t>
            </a:r>
            <a:r>
              <a:rPr sz="2850" b="1" spc="-16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Layer</a:t>
            </a:r>
            <a:endParaRPr sz="2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3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6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85" dirty="0">
                <a:solidFill>
                  <a:srgbClr val="DFD5DE"/>
                </a:solidFill>
                <a:latin typeface="Trebuchet MS"/>
                <a:cs typeface="Trebuchet MS"/>
              </a:rPr>
              <a:t>Machine</a:t>
            </a:r>
            <a:r>
              <a:rPr sz="2150" spc="-5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learning</a:t>
            </a:r>
            <a:r>
              <a:rPr sz="2150" spc="-4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5" dirty="0">
                <a:solidFill>
                  <a:srgbClr val="DFD5DE"/>
                </a:solidFill>
                <a:latin typeface="Trebuchet MS"/>
                <a:cs typeface="Trebuchet MS"/>
              </a:rPr>
              <a:t>models</a:t>
            </a:r>
            <a:r>
              <a:rPr sz="2150" spc="-4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for</a:t>
            </a:r>
            <a:r>
              <a:rPr sz="2150" spc="-8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severity</a:t>
            </a:r>
            <a:r>
              <a:rPr sz="2150" spc="-3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classification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165210" y="7599806"/>
            <a:ext cx="9060180" cy="19050"/>
          </a:xfrm>
          <a:custGeom>
            <a:avLst/>
            <a:gdLst/>
            <a:ahLst/>
            <a:cxnLst/>
            <a:rect l="l" t="t" r="r" b="b"/>
            <a:pathLst>
              <a:path w="9060180" h="19050">
                <a:moveTo>
                  <a:pt x="9055481" y="0"/>
                </a:moveTo>
                <a:lnTo>
                  <a:pt x="4191" y="0"/>
                </a:lnTo>
                <a:lnTo>
                  <a:pt x="0" y="4191"/>
                </a:lnTo>
                <a:lnTo>
                  <a:pt x="0" y="9525"/>
                </a:lnTo>
                <a:lnTo>
                  <a:pt x="0" y="14732"/>
                </a:lnTo>
                <a:lnTo>
                  <a:pt x="4191" y="19050"/>
                </a:lnTo>
                <a:lnTo>
                  <a:pt x="9055481" y="19050"/>
                </a:lnTo>
                <a:lnTo>
                  <a:pt x="9059799" y="14732"/>
                </a:lnTo>
                <a:lnTo>
                  <a:pt x="9059799" y="4191"/>
                </a:lnTo>
                <a:lnTo>
                  <a:pt x="9055481" y="0"/>
                </a:lnTo>
                <a:close/>
              </a:path>
            </a:pathLst>
          </a:custGeom>
          <a:solidFill>
            <a:srgbClr val="47367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32865" y="7678673"/>
            <a:ext cx="8070215" cy="1655826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4962271" y="8123935"/>
            <a:ext cx="219710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b="1" spc="-50" dirty="0">
                <a:solidFill>
                  <a:srgbClr val="DFD5DE"/>
                </a:solidFill>
                <a:latin typeface="Arial"/>
                <a:cs typeface="Arial"/>
              </a:rPr>
              <a:t>4</a:t>
            </a:r>
            <a:endParaRPr sz="275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9374505" y="7874889"/>
            <a:ext cx="5772785" cy="10248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50" dirty="0">
                <a:solidFill>
                  <a:srgbClr val="DFD5DE"/>
                </a:solidFill>
                <a:latin typeface="Arial"/>
                <a:cs typeface="Arial"/>
              </a:rPr>
              <a:t>Application</a:t>
            </a:r>
            <a:r>
              <a:rPr sz="2850" b="1" spc="-100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850" b="1" spc="-20" dirty="0">
                <a:solidFill>
                  <a:srgbClr val="DFD5DE"/>
                </a:solidFill>
                <a:latin typeface="Arial"/>
                <a:cs typeface="Arial"/>
              </a:rPr>
              <a:t>Layer</a:t>
            </a:r>
            <a:endParaRPr sz="2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3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11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120" dirty="0">
                <a:solidFill>
                  <a:srgbClr val="DFD5DE"/>
                </a:solidFill>
                <a:latin typeface="Trebuchet MS"/>
                <a:cs typeface="Trebuchet MS"/>
              </a:rPr>
              <a:t>Web</a:t>
            </a:r>
            <a:r>
              <a:rPr sz="2150" spc="-10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50" dirty="0">
                <a:solidFill>
                  <a:srgbClr val="DFD5DE"/>
                </a:solidFill>
                <a:latin typeface="Trebuchet MS"/>
                <a:cs typeface="Trebuchet MS"/>
              </a:rPr>
              <a:t>or</a:t>
            </a:r>
            <a:r>
              <a:rPr sz="2150" spc="-1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mobile</a:t>
            </a:r>
            <a:r>
              <a:rPr sz="2150" spc="-9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interface</a:t>
            </a:r>
            <a:r>
              <a:rPr sz="2150" spc="-7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for</a:t>
            </a:r>
            <a:r>
              <a:rPr sz="2150" spc="-13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70" dirty="0">
                <a:solidFill>
                  <a:srgbClr val="DFD5DE"/>
                </a:solidFill>
                <a:latin typeface="Trebuchet MS"/>
                <a:cs typeface="Trebuchet MS"/>
              </a:rPr>
              <a:t>user</a:t>
            </a:r>
            <a:r>
              <a:rPr sz="2150" spc="-10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predictions</a:t>
            </a:r>
            <a:endParaRPr sz="21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"/>
            <a:ext cx="685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838313" y="706069"/>
            <a:ext cx="7437120" cy="18395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7309"/>
              </a:lnSpc>
            </a:pPr>
            <a:r>
              <a:rPr spc="-65" dirty="0"/>
              <a:t>Live</a:t>
            </a:r>
            <a:r>
              <a:rPr spc="-315" dirty="0"/>
              <a:t> </a:t>
            </a:r>
            <a:r>
              <a:rPr spc="-80" dirty="0"/>
              <a:t>Demo:</a:t>
            </a:r>
            <a:r>
              <a:rPr spc="-295" dirty="0"/>
              <a:t> </a:t>
            </a:r>
            <a:r>
              <a:rPr spc="-135" dirty="0"/>
              <a:t>Real-</a:t>
            </a:r>
            <a:r>
              <a:rPr spc="-90" dirty="0"/>
              <a:t>Time </a:t>
            </a:r>
            <a:r>
              <a:rPr spc="-100" dirty="0"/>
              <a:t>Severity</a:t>
            </a:r>
            <a:r>
              <a:rPr spc="-285" dirty="0"/>
              <a:t> </a:t>
            </a:r>
            <a:r>
              <a:rPr spc="-10" dirty="0"/>
              <a:t>Prediction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063865" y="2547594"/>
            <a:ext cx="4089400" cy="3416935"/>
          </a:xfrm>
          <a:prstGeom prst="rect">
            <a:avLst/>
          </a:prstGeom>
        </p:spPr>
        <p:txBody>
          <a:bodyPr vert="horz" wrap="square" lIns="0" tIns="60261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4745"/>
              </a:spcBef>
            </a:pPr>
            <a:r>
              <a:rPr sz="7300" b="1" spc="-50" dirty="0">
                <a:solidFill>
                  <a:srgbClr val="DFD5DE"/>
                </a:solidFill>
                <a:latin typeface="Arial"/>
                <a:cs typeface="Arial"/>
              </a:rPr>
              <a:t>1</a:t>
            </a:r>
            <a:endParaRPr sz="73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855"/>
              </a:spcBef>
            </a:pPr>
            <a:r>
              <a:rPr sz="2850" b="1" spc="-50" dirty="0">
                <a:solidFill>
                  <a:srgbClr val="DFD5DE"/>
                </a:solidFill>
                <a:latin typeface="Arial"/>
                <a:cs typeface="Arial"/>
              </a:rPr>
              <a:t>Severity</a:t>
            </a:r>
            <a:r>
              <a:rPr sz="2850" b="1" spc="-145" dirty="0">
                <a:solidFill>
                  <a:srgbClr val="DFD5DE"/>
                </a:solidFill>
                <a:latin typeface="Arial"/>
                <a:cs typeface="Arial"/>
              </a:rPr>
              <a:t> </a:t>
            </a: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Prediction</a:t>
            </a:r>
            <a:endParaRPr sz="2850">
              <a:latin typeface="Arial"/>
              <a:cs typeface="Arial"/>
            </a:endParaRPr>
          </a:p>
          <a:p>
            <a:pPr marL="12700" marR="5080" algn="ctr">
              <a:lnSpc>
                <a:spcPct val="139700"/>
              </a:lnSpc>
              <a:spcBef>
                <a:spcPts val="805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5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Real-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time</a:t>
            </a:r>
            <a:r>
              <a:rPr sz="2150" spc="3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classification</a:t>
            </a:r>
            <a:r>
              <a:rPr sz="2150" spc="1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(minor, </a:t>
            </a:r>
            <a:r>
              <a:rPr sz="2150" spc="-65" dirty="0">
                <a:solidFill>
                  <a:srgbClr val="DFD5DE"/>
                </a:solidFill>
                <a:latin typeface="Trebuchet MS"/>
                <a:cs typeface="Trebuchet MS"/>
              </a:rPr>
              <a:t>major,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fatal)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927838" y="2547594"/>
            <a:ext cx="4233545" cy="3416935"/>
          </a:xfrm>
          <a:prstGeom prst="rect">
            <a:avLst/>
          </a:prstGeom>
        </p:spPr>
        <p:txBody>
          <a:bodyPr vert="horz" wrap="square" lIns="0" tIns="60261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4745"/>
              </a:spcBef>
            </a:pPr>
            <a:r>
              <a:rPr sz="7300" b="1" spc="-50" dirty="0">
                <a:solidFill>
                  <a:srgbClr val="DFD5DE"/>
                </a:solidFill>
                <a:latin typeface="Arial"/>
                <a:cs typeface="Arial"/>
              </a:rPr>
              <a:t>2</a:t>
            </a:r>
            <a:endParaRPr sz="7300">
              <a:latin typeface="Arial"/>
              <a:cs typeface="Arial"/>
            </a:endParaRPr>
          </a:p>
          <a:p>
            <a:pPr marL="1905" algn="ctr">
              <a:lnSpc>
                <a:spcPct val="100000"/>
              </a:lnSpc>
              <a:spcBef>
                <a:spcPts val="1855"/>
              </a:spcBef>
            </a:pP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Heatmaps</a:t>
            </a:r>
            <a:endParaRPr sz="2850">
              <a:latin typeface="Arial"/>
              <a:cs typeface="Arial"/>
            </a:endParaRPr>
          </a:p>
          <a:p>
            <a:pPr marL="12700" marR="5080" algn="ctr">
              <a:lnSpc>
                <a:spcPct val="139700"/>
              </a:lnSpc>
              <a:spcBef>
                <a:spcPts val="805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Visualize</a:t>
            </a:r>
            <a:r>
              <a:rPr sz="2150" spc="7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5" dirty="0">
                <a:solidFill>
                  <a:srgbClr val="DFD5DE"/>
                </a:solidFill>
                <a:latin typeface="Trebuchet MS"/>
                <a:cs typeface="Trebuchet MS"/>
              </a:rPr>
              <a:t>high-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severity</a:t>
            </a:r>
            <a:r>
              <a:rPr sz="2150" spc="7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accident </a:t>
            </a:r>
            <a:r>
              <a:rPr sz="2150" spc="100" dirty="0">
                <a:solidFill>
                  <a:srgbClr val="DFD5DE"/>
                </a:solidFill>
                <a:latin typeface="Trebuchet MS"/>
                <a:cs typeface="Trebuchet MS"/>
              </a:rPr>
              <a:t>zones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013572" y="6372454"/>
            <a:ext cx="4190365" cy="2959735"/>
          </a:xfrm>
          <a:prstGeom prst="rect">
            <a:avLst/>
          </a:prstGeom>
        </p:spPr>
        <p:txBody>
          <a:bodyPr vert="horz" wrap="square" lIns="0" tIns="602615" rIns="0" bIns="0" rtlCol="0">
            <a:spAutoFit/>
          </a:bodyPr>
          <a:lstStyle/>
          <a:p>
            <a:pPr marL="12065" algn="ctr">
              <a:lnSpc>
                <a:spcPct val="100000"/>
              </a:lnSpc>
              <a:spcBef>
                <a:spcPts val="4745"/>
              </a:spcBef>
            </a:pPr>
            <a:r>
              <a:rPr sz="7300" b="1" spc="-50" dirty="0">
                <a:solidFill>
                  <a:srgbClr val="DFD5DE"/>
                </a:solidFill>
                <a:latin typeface="Arial"/>
                <a:cs typeface="Arial"/>
              </a:rPr>
              <a:t>3</a:t>
            </a:r>
            <a:endParaRPr sz="7300">
              <a:latin typeface="Arial"/>
              <a:cs typeface="Arial"/>
            </a:endParaRPr>
          </a:p>
          <a:p>
            <a:pPr marL="1270" algn="ctr">
              <a:lnSpc>
                <a:spcPct val="100000"/>
              </a:lnSpc>
              <a:spcBef>
                <a:spcPts val="1855"/>
              </a:spcBef>
            </a:pP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Alerts</a:t>
            </a:r>
            <a:endParaRPr sz="28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83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5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Notifications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for</a:t>
            </a:r>
            <a:r>
              <a:rPr sz="2150" spc="-6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5" dirty="0">
                <a:solidFill>
                  <a:srgbClr val="DFD5DE"/>
                </a:solidFill>
                <a:latin typeface="Trebuchet MS"/>
                <a:cs typeface="Trebuchet MS"/>
              </a:rPr>
              <a:t>high-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risk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50" dirty="0">
                <a:solidFill>
                  <a:srgbClr val="DFD5DE"/>
                </a:solidFill>
                <a:latin typeface="Trebuchet MS"/>
                <a:cs typeface="Trebuchet MS"/>
              </a:rPr>
              <a:t>areas</a:t>
            </a:r>
            <a:endParaRPr sz="21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-2"/>
            <a:ext cx="18288000" cy="10287000"/>
            <a:chOff x="0" y="-2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18288000" cy="10286997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85723"/>
              <a:ext cx="18202275" cy="10201275"/>
            </a:xfrm>
            <a:custGeom>
              <a:avLst/>
              <a:gdLst/>
              <a:ahLst/>
              <a:cxnLst/>
              <a:rect l="l" t="t" r="r" b="b"/>
              <a:pathLst>
                <a:path w="18202275" h="10201275">
                  <a:moveTo>
                    <a:pt x="18202275" y="10201276"/>
                  </a:moveTo>
                  <a:lnTo>
                    <a:pt x="18202275" y="0"/>
                  </a:lnTo>
                  <a:lnTo>
                    <a:pt x="0" y="0"/>
                  </a:lnTo>
                  <a:lnTo>
                    <a:pt x="0" y="10201276"/>
                  </a:lnTo>
                  <a:lnTo>
                    <a:pt x="18202275" y="10201276"/>
                  </a:lnTo>
                  <a:close/>
                </a:path>
              </a:pathLst>
            </a:custGeom>
            <a:solidFill>
              <a:srgbClr val="0C0423">
                <a:alpha val="949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048989" y="9686923"/>
              <a:ext cx="2153284" cy="514348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101701" y="85722"/>
              <a:ext cx="5186298" cy="10115546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0" y="-2"/>
              <a:ext cx="13101700" cy="10286999"/>
            </a:xfrm>
            <a:prstGeom prst="rect">
              <a:avLst/>
            </a:prstGeom>
          </p:spPr>
        </p:pic>
      </p:grpSp>
      <p:pic>
        <p:nvPicPr>
          <p:cNvPr id="8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E3B88664-67FB-358B-A357-65C171E30C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3101693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08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14323" rIns="0" bIns="0" rtlCol="0">
            <a:spAutoFit/>
          </a:bodyPr>
          <a:lstStyle/>
          <a:p>
            <a:pPr marL="62865">
              <a:lnSpc>
                <a:spcPct val="100000"/>
              </a:lnSpc>
              <a:spcBef>
                <a:spcPts val="105"/>
              </a:spcBef>
            </a:pPr>
            <a:r>
              <a:rPr spc="-110" dirty="0"/>
              <a:t>Conclusion:</a:t>
            </a:r>
            <a:r>
              <a:rPr spc="-265" dirty="0"/>
              <a:t> </a:t>
            </a:r>
            <a:r>
              <a:rPr spc="-65" dirty="0"/>
              <a:t>Road</a:t>
            </a:r>
            <a:r>
              <a:rPr spc="-300" dirty="0"/>
              <a:t> </a:t>
            </a:r>
            <a:r>
              <a:rPr spc="-90" dirty="0"/>
              <a:t>Safety</a:t>
            </a:r>
            <a:r>
              <a:rPr spc="-250" dirty="0"/>
              <a:t> </a:t>
            </a:r>
            <a:r>
              <a:rPr spc="-100" dirty="0"/>
              <a:t>Through</a:t>
            </a:r>
            <a:r>
              <a:rPr spc="-300" dirty="0"/>
              <a:t> </a:t>
            </a:r>
            <a:r>
              <a:rPr spc="-20" dirty="0"/>
              <a:t>Data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987475" y="3035045"/>
            <a:ext cx="2726690" cy="1665605"/>
            <a:chOff x="987475" y="3035045"/>
            <a:chExt cx="2726690" cy="1665605"/>
          </a:xfrm>
        </p:grpSpPr>
        <p:sp>
          <p:nvSpPr>
            <p:cNvPr id="4" name="object 4"/>
            <p:cNvSpPr/>
            <p:nvPr/>
          </p:nvSpPr>
          <p:spPr>
            <a:xfrm>
              <a:off x="992238" y="3039871"/>
              <a:ext cx="2717165" cy="1656080"/>
            </a:xfrm>
            <a:custGeom>
              <a:avLst/>
              <a:gdLst/>
              <a:ahLst/>
              <a:cxnLst/>
              <a:rect l="l" t="t" r="r" b="b"/>
              <a:pathLst>
                <a:path w="2717165" h="1656079">
                  <a:moveTo>
                    <a:pt x="2597797" y="0"/>
                  </a:moveTo>
                  <a:lnTo>
                    <a:pt x="119341" y="0"/>
                  </a:lnTo>
                  <a:lnTo>
                    <a:pt x="72887" y="9360"/>
                  </a:lnTo>
                  <a:lnTo>
                    <a:pt x="34953" y="34877"/>
                  </a:lnTo>
                  <a:lnTo>
                    <a:pt x="9378" y="72705"/>
                  </a:lnTo>
                  <a:lnTo>
                    <a:pt x="0" y="118999"/>
                  </a:lnTo>
                  <a:lnTo>
                    <a:pt x="0" y="1536700"/>
                  </a:lnTo>
                  <a:lnTo>
                    <a:pt x="9378" y="1583066"/>
                  </a:lnTo>
                  <a:lnTo>
                    <a:pt x="34953" y="1620932"/>
                  </a:lnTo>
                  <a:lnTo>
                    <a:pt x="72887" y="1646463"/>
                  </a:lnTo>
                  <a:lnTo>
                    <a:pt x="119341" y="1655826"/>
                  </a:lnTo>
                  <a:lnTo>
                    <a:pt x="2597797" y="1655826"/>
                  </a:lnTo>
                  <a:lnTo>
                    <a:pt x="2644238" y="1646463"/>
                  </a:lnTo>
                  <a:lnTo>
                    <a:pt x="2682141" y="1620932"/>
                  </a:lnTo>
                  <a:lnTo>
                    <a:pt x="2707686" y="1583066"/>
                  </a:lnTo>
                  <a:lnTo>
                    <a:pt x="2717050" y="1536700"/>
                  </a:lnTo>
                  <a:lnTo>
                    <a:pt x="2717050" y="118999"/>
                  </a:lnTo>
                  <a:lnTo>
                    <a:pt x="2707686" y="72705"/>
                  </a:lnTo>
                  <a:lnTo>
                    <a:pt x="2682141" y="34877"/>
                  </a:lnTo>
                  <a:lnTo>
                    <a:pt x="2644238" y="9360"/>
                  </a:lnTo>
                  <a:lnTo>
                    <a:pt x="2597797" y="0"/>
                  </a:lnTo>
                  <a:close/>
                </a:path>
              </a:pathLst>
            </a:custGeom>
            <a:solidFill>
              <a:srgbClr val="2E1D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87475" y="3035045"/>
              <a:ext cx="2726690" cy="1665605"/>
            </a:xfrm>
            <a:custGeom>
              <a:avLst/>
              <a:gdLst/>
              <a:ahLst/>
              <a:cxnLst/>
              <a:rect l="l" t="t" r="r" b="b"/>
              <a:pathLst>
                <a:path w="2726690" h="1665604">
                  <a:moveTo>
                    <a:pt x="2602560" y="0"/>
                  </a:moveTo>
                  <a:lnTo>
                    <a:pt x="124104" y="0"/>
                  </a:lnTo>
                  <a:lnTo>
                    <a:pt x="75823" y="9739"/>
                  </a:lnTo>
                  <a:lnTo>
                    <a:pt x="36372" y="36290"/>
                  </a:lnTo>
                  <a:lnTo>
                    <a:pt x="9761" y="75652"/>
                  </a:lnTo>
                  <a:lnTo>
                    <a:pt x="0" y="123825"/>
                  </a:lnTo>
                  <a:lnTo>
                    <a:pt x="0" y="1541526"/>
                  </a:lnTo>
                  <a:lnTo>
                    <a:pt x="9747" y="1589752"/>
                  </a:lnTo>
                  <a:lnTo>
                    <a:pt x="36334" y="1629108"/>
                  </a:lnTo>
                  <a:lnTo>
                    <a:pt x="75780" y="1655629"/>
                  </a:lnTo>
                  <a:lnTo>
                    <a:pt x="124104" y="1665351"/>
                  </a:lnTo>
                  <a:lnTo>
                    <a:pt x="124104" y="1660652"/>
                  </a:lnTo>
                  <a:lnTo>
                    <a:pt x="2625890" y="1660652"/>
                  </a:lnTo>
                  <a:lnTo>
                    <a:pt x="2649850" y="1655826"/>
                  </a:lnTo>
                  <a:lnTo>
                    <a:pt x="124104" y="1655826"/>
                  </a:lnTo>
                  <a:lnTo>
                    <a:pt x="79519" y="1646842"/>
                  </a:lnTo>
                  <a:lnTo>
                    <a:pt x="43097" y="1622345"/>
                  </a:lnTo>
                  <a:lnTo>
                    <a:pt x="18534" y="1586013"/>
                  </a:lnTo>
                  <a:lnTo>
                    <a:pt x="9525" y="1541526"/>
                  </a:lnTo>
                  <a:lnTo>
                    <a:pt x="9525" y="123825"/>
                  </a:lnTo>
                  <a:lnTo>
                    <a:pt x="18534" y="79337"/>
                  </a:lnTo>
                  <a:lnTo>
                    <a:pt x="43097" y="43005"/>
                  </a:lnTo>
                  <a:lnTo>
                    <a:pt x="79519" y="18508"/>
                  </a:lnTo>
                  <a:lnTo>
                    <a:pt x="124104" y="9525"/>
                  </a:lnTo>
                  <a:lnTo>
                    <a:pt x="124104" y="4825"/>
                  </a:lnTo>
                  <a:lnTo>
                    <a:pt x="2602560" y="4825"/>
                  </a:lnTo>
                  <a:lnTo>
                    <a:pt x="2602560" y="0"/>
                  </a:lnTo>
                  <a:close/>
                </a:path>
                <a:path w="2726690" h="1665604">
                  <a:moveTo>
                    <a:pt x="2602560" y="1660652"/>
                  </a:moveTo>
                  <a:lnTo>
                    <a:pt x="124104" y="1660652"/>
                  </a:lnTo>
                  <a:lnTo>
                    <a:pt x="124104" y="1665351"/>
                  </a:lnTo>
                  <a:lnTo>
                    <a:pt x="2602560" y="1665351"/>
                  </a:lnTo>
                  <a:lnTo>
                    <a:pt x="2602560" y="1660652"/>
                  </a:lnTo>
                  <a:close/>
                </a:path>
                <a:path w="2726690" h="1665604">
                  <a:moveTo>
                    <a:pt x="2625890" y="1660652"/>
                  </a:moveTo>
                  <a:lnTo>
                    <a:pt x="2602560" y="1660652"/>
                  </a:lnTo>
                  <a:lnTo>
                    <a:pt x="2602560" y="1665351"/>
                  </a:lnTo>
                  <a:lnTo>
                    <a:pt x="2625890" y="1660652"/>
                  </a:lnTo>
                  <a:close/>
                </a:path>
                <a:path w="2726690" h="1665604">
                  <a:moveTo>
                    <a:pt x="2602560" y="0"/>
                  </a:moveTo>
                  <a:lnTo>
                    <a:pt x="2602560" y="4825"/>
                  </a:lnTo>
                  <a:lnTo>
                    <a:pt x="124104" y="4825"/>
                  </a:lnTo>
                  <a:lnTo>
                    <a:pt x="124104" y="9525"/>
                  </a:lnTo>
                  <a:lnTo>
                    <a:pt x="2602560" y="9525"/>
                  </a:lnTo>
                  <a:lnTo>
                    <a:pt x="2647141" y="18508"/>
                  </a:lnTo>
                  <a:lnTo>
                    <a:pt x="2683554" y="43005"/>
                  </a:lnTo>
                  <a:lnTo>
                    <a:pt x="2708109" y="79337"/>
                  </a:lnTo>
                  <a:lnTo>
                    <a:pt x="2717114" y="123825"/>
                  </a:lnTo>
                  <a:lnTo>
                    <a:pt x="2717114" y="1541526"/>
                  </a:lnTo>
                  <a:lnTo>
                    <a:pt x="2708109" y="1586013"/>
                  </a:lnTo>
                  <a:lnTo>
                    <a:pt x="2683554" y="1622345"/>
                  </a:lnTo>
                  <a:lnTo>
                    <a:pt x="2647141" y="1646842"/>
                  </a:lnTo>
                  <a:lnTo>
                    <a:pt x="2602560" y="1655826"/>
                  </a:lnTo>
                  <a:lnTo>
                    <a:pt x="2649850" y="1655826"/>
                  </a:lnTo>
                  <a:lnTo>
                    <a:pt x="2650826" y="1655629"/>
                  </a:lnTo>
                  <a:lnTo>
                    <a:pt x="2690269" y="1629108"/>
                  </a:lnTo>
                  <a:lnTo>
                    <a:pt x="2716878" y="1589752"/>
                  </a:lnTo>
                  <a:lnTo>
                    <a:pt x="2726639" y="1541526"/>
                  </a:lnTo>
                  <a:lnTo>
                    <a:pt x="2726639" y="123825"/>
                  </a:lnTo>
                  <a:lnTo>
                    <a:pt x="2716895" y="75652"/>
                  </a:lnTo>
                  <a:lnTo>
                    <a:pt x="2690317" y="36290"/>
                  </a:lnTo>
                  <a:lnTo>
                    <a:pt x="2650879" y="9739"/>
                  </a:lnTo>
                  <a:lnTo>
                    <a:pt x="2602560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251610" y="3509009"/>
            <a:ext cx="219710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b="1" spc="-50" dirty="0">
                <a:solidFill>
                  <a:srgbClr val="DFD5DE"/>
                </a:solidFill>
                <a:latin typeface="Arial"/>
                <a:cs typeface="Arial"/>
              </a:rPr>
              <a:t>1</a:t>
            </a:r>
            <a:endParaRPr sz="27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80434" y="3259582"/>
            <a:ext cx="9533255" cy="10248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Summary</a:t>
            </a:r>
            <a:endParaRPr sz="2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3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Developed</a:t>
            </a:r>
            <a:r>
              <a:rPr sz="2150" spc="4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100" dirty="0">
                <a:solidFill>
                  <a:srgbClr val="DFD5DE"/>
                </a:solidFill>
                <a:latin typeface="Trebuchet MS"/>
                <a:cs typeface="Trebuchet MS"/>
              </a:rPr>
              <a:t>a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machine</a:t>
            </a:r>
            <a:r>
              <a:rPr sz="2150" spc="-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learning</a:t>
            </a:r>
            <a:r>
              <a:rPr sz="2150" spc="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model</a:t>
            </a:r>
            <a:r>
              <a:rPr sz="2150" spc="1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for</a:t>
            </a:r>
            <a:r>
              <a:rPr sz="2150" spc="-3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road</a:t>
            </a:r>
            <a:r>
              <a:rPr sz="2150" spc="-1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accident</a:t>
            </a:r>
            <a:r>
              <a:rPr sz="2150" spc="3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severity</a:t>
            </a:r>
            <a:r>
              <a:rPr sz="2150" spc="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prediction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3851021" y="4676647"/>
            <a:ext cx="13303250" cy="19050"/>
          </a:xfrm>
          <a:custGeom>
            <a:avLst/>
            <a:gdLst/>
            <a:ahLst/>
            <a:cxnLst/>
            <a:rect l="l" t="t" r="r" b="b"/>
            <a:pathLst>
              <a:path w="13303250" h="19050">
                <a:moveTo>
                  <a:pt x="13298805" y="0"/>
                </a:moveTo>
                <a:lnTo>
                  <a:pt x="4317" y="0"/>
                </a:lnTo>
                <a:lnTo>
                  <a:pt x="0" y="4317"/>
                </a:lnTo>
                <a:lnTo>
                  <a:pt x="0" y="9525"/>
                </a:lnTo>
                <a:lnTo>
                  <a:pt x="0" y="14731"/>
                </a:lnTo>
                <a:lnTo>
                  <a:pt x="4317" y="19050"/>
                </a:lnTo>
                <a:lnTo>
                  <a:pt x="13298805" y="19050"/>
                </a:lnTo>
                <a:lnTo>
                  <a:pt x="13302996" y="14731"/>
                </a:lnTo>
                <a:lnTo>
                  <a:pt x="13302996" y="4317"/>
                </a:lnTo>
                <a:lnTo>
                  <a:pt x="13298805" y="0"/>
                </a:lnTo>
                <a:close/>
              </a:path>
            </a:pathLst>
          </a:custGeom>
          <a:solidFill>
            <a:srgbClr val="47367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987475" y="4832603"/>
            <a:ext cx="5444490" cy="1665605"/>
            <a:chOff x="987475" y="4832603"/>
            <a:chExt cx="5444490" cy="1665605"/>
          </a:xfrm>
        </p:grpSpPr>
        <p:sp>
          <p:nvSpPr>
            <p:cNvPr id="10" name="object 10"/>
            <p:cNvSpPr/>
            <p:nvPr/>
          </p:nvSpPr>
          <p:spPr>
            <a:xfrm>
              <a:off x="992238" y="4837302"/>
              <a:ext cx="5434965" cy="1656080"/>
            </a:xfrm>
            <a:custGeom>
              <a:avLst/>
              <a:gdLst/>
              <a:ahLst/>
              <a:cxnLst/>
              <a:rect l="l" t="t" r="r" b="b"/>
              <a:pathLst>
                <a:path w="5434965" h="1656079">
                  <a:moveTo>
                    <a:pt x="5314835" y="0"/>
                  </a:moveTo>
                  <a:lnTo>
                    <a:pt x="119532" y="0"/>
                  </a:lnTo>
                  <a:lnTo>
                    <a:pt x="73010" y="9362"/>
                  </a:lnTo>
                  <a:lnTo>
                    <a:pt x="35015" y="34893"/>
                  </a:lnTo>
                  <a:lnTo>
                    <a:pt x="9395" y="72759"/>
                  </a:lnTo>
                  <a:lnTo>
                    <a:pt x="0" y="119125"/>
                  </a:lnTo>
                  <a:lnTo>
                    <a:pt x="0" y="1536827"/>
                  </a:lnTo>
                  <a:lnTo>
                    <a:pt x="9395" y="1583120"/>
                  </a:lnTo>
                  <a:lnTo>
                    <a:pt x="35015" y="1620948"/>
                  </a:lnTo>
                  <a:lnTo>
                    <a:pt x="73010" y="1646465"/>
                  </a:lnTo>
                  <a:lnTo>
                    <a:pt x="119532" y="1655826"/>
                  </a:lnTo>
                  <a:lnTo>
                    <a:pt x="5314835" y="1655826"/>
                  </a:lnTo>
                  <a:lnTo>
                    <a:pt x="5361369" y="1646483"/>
                  </a:lnTo>
                  <a:lnTo>
                    <a:pt x="5399354" y="1620996"/>
                  </a:lnTo>
                  <a:lnTo>
                    <a:pt x="5424956" y="1583174"/>
                  </a:lnTo>
                  <a:lnTo>
                    <a:pt x="5434342" y="1536827"/>
                  </a:lnTo>
                  <a:lnTo>
                    <a:pt x="5434342" y="119125"/>
                  </a:lnTo>
                  <a:lnTo>
                    <a:pt x="5424956" y="72759"/>
                  </a:lnTo>
                  <a:lnTo>
                    <a:pt x="5399354" y="34893"/>
                  </a:lnTo>
                  <a:lnTo>
                    <a:pt x="5361369" y="9362"/>
                  </a:lnTo>
                  <a:lnTo>
                    <a:pt x="5314835" y="0"/>
                  </a:lnTo>
                  <a:close/>
                </a:path>
              </a:pathLst>
            </a:custGeom>
            <a:solidFill>
              <a:srgbClr val="2E1D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987475" y="4832603"/>
              <a:ext cx="5444490" cy="1665605"/>
            </a:xfrm>
            <a:custGeom>
              <a:avLst/>
              <a:gdLst/>
              <a:ahLst/>
              <a:cxnLst/>
              <a:rect l="l" t="t" r="r" b="b"/>
              <a:pathLst>
                <a:path w="5444490" h="1665604">
                  <a:moveTo>
                    <a:pt x="5319598" y="0"/>
                  </a:moveTo>
                  <a:lnTo>
                    <a:pt x="124294" y="0"/>
                  </a:lnTo>
                  <a:lnTo>
                    <a:pt x="75941" y="9721"/>
                  </a:lnTo>
                  <a:lnTo>
                    <a:pt x="36429" y="36242"/>
                  </a:lnTo>
                  <a:lnTo>
                    <a:pt x="9777" y="75598"/>
                  </a:lnTo>
                  <a:lnTo>
                    <a:pt x="0" y="123825"/>
                  </a:lnTo>
                  <a:lnTo>
                    <a:pt x="0" y="1541526"/>
                  </a:lnTo>
                  <a:lnTo>
                    <a:pt x="9764" y="1589698"/>
                  </a:lnTo>
                  <a:lnTo>
                    <a:pt x="36396" y="1629060"/>
                  </a:lnTo>
                  <a:lnTo>
                    <a:pt x="75904" y="1655611"/>
                  </a:lnTo>
                  <a:lnTo>
                    <a:pt x="124294" y="1665351"/>
                  </a:lnTo>
                  <a:lnTo>
                    <a:pt x="124294" y="1660525"/>
                  </a:lnTo>
                  <a:lnTo>
                    <a:pt x="5343561" y="1660525"/>
                  </a:lnTo>
                  <a:lnTo>
                    <a:pt x="5366893" y="1655826"/>
                  </a:lnTo>
                  <a:lnTo>
                    <a:pt x="124294" y="1655826"/>
                  </a:lnTo>
                  <a:lnTo>
                    <a:pt x="79599" y="1646842"/>
                  </a:lnTo>
                  <a:lnTo>
                    <a:pt x="43121" y="1622345"/>
                  </a:lnTo>
                  <a:lnTo>
                    <a:pt x="18537" y="1586013"/>
                  </a:lnTo>
                  <a:lnTo>
                    <a:pt x="9525" y="1541526"/>
                  </a:lnTo>
                  <a:lnTo>
                    <a:pt x="9525" y="123825"/>
                  </a:lnTo>
                  <a:lnTo>
                    <a:pt x="18537" y="79337"/>
                  </a:lnTo>
                  <a:lnTo>
                    <a:pt x="43121" y="43005"/>
                  </a:lnTo>
                  <a:lnTo>
                    <a:pt x="79599" y="18508"/>
                  </a:lnTo>
                  <a:lnTo>
                    <a:pt x="124294" y="9525"/>
                  </a:lnTo>
                  <a:lnTo>
                    <a:pt x="124294" y="4699"/>
                  </a:lnTo>
                  <a:lnTo>
                    <a:pt x="5319598" y="4699"/>
                  </a:lnTo>
                  <a:lnTo>
                    <a:pt x="5319598" y="0"/>
                  </a:lnTo>
                  <a:close/>
                </a:path>
                <a:path w="5444490" h="1665604">
                  <a:moveTo>
                    <a:pt x="5319598" y="1660525"/>
                  </a:moveTo>
                  <a:lnTo>
                    <a:pt x="124294" y="1660525"/>
                  </a:lnTo>
                  <a:lnTo>
                    <a:pt x="124294" y="1665351"/>
                  </a:lnTo>
                  <a:lnTo>
                    <a:pt x="5319598" y="1665351"/>
                  </a:lnTo>
                  <a:lnTo>
                    <a:pt x="5319598" y="1660525"/>
                  </a:lnTo>
                  <a:close/>
                </a:path>
                <a:path w="5444490" h="1665604">
                  <a:moveTo>
                    <a:pt x="5343561" y="1660525"/>
                  </a:moveTo>
                  <a:lnTo>
                    <a:pt x="5319598" y="1660525"/>
                  </a:lnTo>
                  <a:lnTo>
                    <a:pt x="5319598" y="1665351"/>
                  </a:lnTo>
                  <a:lnTo>
                    <a:pt x="5343561" y="1660525"/>
                  </a:lnTo>
                  <a:close/>
                </a:path>
                <a:path w="5444490" h="1665604">
                  <a:moveTo>
                    <a:pt x="5319598" y="0"/>
                  </a:moveTo>
                  <a:lnTo>
                    <a:pt x="5319598" y="4699"/>
                  </a:lnTo>
                  <a:lnTo>
                    <a:pt x="124294" y="4699"/>
                  </a:lnTo>
                  <a:lnTo>
                    <a:pt x="124294" y="9525"/>
                  </a:lnTo>
                  <a:lnTo>
                    <a:pt x="5319598" y="9525"/>
                  </a:lnTo>
                  <a:lnTo>
                    <a:pt x="5364326" y="18508"/>
                  </a:lnTo>
                  <a:lnTo>
                    <a:pt x="5400814" y="43005"/>
                  </a:lnTo>
                  <a:lnTo>
                    <a:pt x="5425397" y="79337"/>
                  </a:lnTo>
                  <a:lnTo>
                    <a:pt x="5434406" y="123825"/>
                  </a:lnTo>
                  <a:lnTo>
                    <a:pt x="5434406" y="1541526"/>
                  </a:lnTo>
                  <a:lnTo>
                    <a:pt x="5425360" y="1586013"/>
                  </a:lnTo>
                  <a:lnTo>
                    <a:pt x="5400743" y="1622345"/>
                  </a:lnTo>
                  <a:lnTo>
                    <a:pt x="5364237" y="1646842"/>
                  </a:lnTo>
                  <a:lnTo>
                    <a:pt x="5319598" y="1655826"/>
                  </a:lnTo>
                  <a:lnTo>
                    <a:pt x="5366893" y="1655826"/>
                  </a:lnTo>
                  <a:lnTo>
                    <a:pt x="5367957" y="1655611"/>
                  </a:lnTo>
                  <a:lnTo>
                    <a:pt x="5407482" y="1629060"/>
                  </a:lnTo>
                  <a:lnTo>
                    <a:pt x="5434148" y="1589698"/>
                  </a:lnTo>
                  <a:lnTo>
                    <a:pt x="5443931" y="1541526"/>
                  </a:lnTo>
                  <a:lnTo>
                    <a:pt x="5443931" y="123825"/>
                  </a:lnTo>
                  <a:lnTo>
                    <a:pt x="5434166" y="75598"/>
                  </a:lnTo>
                  <a:lnTo>
                    <a:pt x="5407529" y="36242"/>
                  </a:lnTo>
                  <a:lnTo>
                    <a:pt x="5368010" y="9721"/>
                  </a:lnTo>
                  <a:lnTo>
                    <a:pt x="5319598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1275714" y="5306694"/>
            <a:ext cx="219710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b="1" spc="-50" dirty="0">
                <a:solidFill>
                  <a:srgbClr val="DFD5DE"/>
                </a:solidFill>
                <a:latin typeface="Arial"/>
                <a:cs typeface="Arial"/>
              </a:rPr>
              <a:t>2</a:t>
            </a:r>
            <a:endParaRPr sz="27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98106" y="5057648"/>
            <a:ext cx="8988425" cy="10248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Impact</a:t>
            </a:r>
            <a:endParaRPr sz="2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3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9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70" dirty="0">
                <a:solidFill>
                  <a:srgbClr val="DFD5DE"/>
                </a:solidFill>
                <a:latin typeface="Trebuchet MS"/>
                <a:cs typeface="Trebuchet MS"/>
              </a:rPr>
              <a:t>Helps</a:t>
            </a:r>
            <a:r>
              <a:rPr sz="2150" spc="-8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authorities</a:t>
            </a:r>
            <a:r>
              <a:rPr sz="2150" spc="-4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25" dirty="0">
                <a:solidFill>
                  <a:srgbClr val="DFD5DE"/>
                </a:solidFill>
                <a:latin typeface="Trebuchet MS"/>
                <a:cs typeface="Trebuchet MS"/>
              </a:rPr>
              <a:t>prioritize</a:t>
            </a:r>
            <a:r>
              <a:rPr sz="2150" spc="-4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75" dirty="0">
                <a:solidFill>
                  <a:srgbClr val="DFD5DE"/>
                </a:solidFill>
                <a:latin typeface="Trebuchet MS"/>
                <a:cs typeface="Trebuchet MS"/>
              </a:rPr>
              <a:t>resources</a:t>
            </a:r>
            <a:r>
              <a:rPr sz="2150" spc="-7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80" dirty="0">
                <a:solidFill>
                  <a:srgbClr val="DFD5DE"/>
                </a:solidFill>
                <a:latin typeface="Trebuchet MS"/>
                <a:cs typeface="Trebuchet MS"/>
              </a:rPr>
              <a:t>and</a:t>
            </a:r>
            <a:r>
              <a:rPr sz="2150" spc="-9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take</a:t>
            </a:r>
            <a:r>
              <a:rPr sz="2150" spc="-8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preventative</a:t>
            </a:r>
            <a:r>
              <a:rPr sz="2150" spc="-4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70" dirty="0">
                <a:solidFill>
                  <a:srgbClr val="DFD5DE"/>
                </a:solidFill>
                <a:latin typeface="Trebuchet MS"/>
                <a:cs typeface="Trebuchet MS"/>
              </a:rPr>
              <a:t>measures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568440" y="6474205"/>
            <a:ext cx="10586085" cy="19050"/>
          </a:xfrm>
          <a:custGeom>
            <a:avLst/>
            <a:gdLst/>
            <a:ahLst/>
            <a:cxnLst/>
            <a:rect l="l" t="t" r="r" b="b"/>
            <a:pathLst>
              <a:path w="10586085" h="19050">
                <a:moveTo>
                  <a:pt x="10581386" y="0"/>
                </a:moveTo>
                <a:lnTo>
                  <a:pt x="4190" y="0"/>
                </a:lnTo>
                <a:lnTo>
                  <a:pt x="0" y="4191"/>
                </a:lnTo>
                <a:lnTo>
                  <a:pt x="0" y="9525"/>
                </a:lnTo>
                <a:lnTo>
                  <a:pt x="0" y="14732"/>
                </a:lnTo>
                <a:lnTo>
                  <a:pt x="4190" y="19050"/>
                </a:lnTo>
                <a:lnTo>
                  <a:pt x="10581386" y="19050"/>
                </a:lnTo>
                <a:lnTo>
                  <a:pt x="10585704" y="14732"/>
                </a:lnTo>
                <a:lnTo>
                  <a:pt x="10585704" y="4191"/>
                </a:lnTo>
                <a:lnTo>
                  <a:pt x="10581386" y="0"/>
                </a:lnTo>
                <a:close/>
              </a:path>
            </a:pathLst>
          </a:custGeom>
          <a:solidFill>
            <a:srgbClr val="47367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5" name="object 15"/>
          <p:cNvGrpSpPr/>
          <p:nvPr/>
        </p:nvGrpSpPr>
        <p:grpSpPr>
          <a:xfrm>
            <a:off x="987475" y="6630161"/>
            <a:ext cx="8161655" cy="2118995"/>
            <a:chOff x="987475" y="6630161"/>
            <a:chExt cx="8161655" cy="2118995"/>
          </a:xfrm>
        </p:grpSpPr>
        <p:sp>
          <p:nvSpPr>
            <p:cNvPr id="16" name="object 16"/>
            <p:cNvSpPr/>
            <p:nvPr/>
          </p:nvSpPr>
          <p:spPr>
            <a:xfrm>
              <a:off x="992238" y="6634860"/>
              <a:ext cx="8152130" cy="2110105"/>
            </a:xfrm>
            <a:custGeom>
              <a:avLst/>
              <a:gdLst/>
              <a:ahLst/>
              <a:cxnLst/>
              <a:rect l="l" t="t" r="r" b="b"/>
              <a:pathLst>
                <a:path w="8152130" h="2110104">
                  <a:moveTo>
                    <a:pt x="8032254" y="0"/>
                  </a:moveTo>
                  <a:lnTo>
                    <a:pt x="119443" y="0"/>
                  </a:lnTo>
                  <a:lnTo>
                    <a:pt x="72973" y="9362"/>
                  </a:lnTo>
                  <a:lnTo>
                    <a:pt x="35004" y="34893"/>
                  </a:lnTo>
                  <a:lnTo>
                    <a:pt x="9394" y="72759"/>
                  </a:lnTo>
                  <a:lnTo>
                    <a:pt x="0" y="119125"/>
                  </a:lnTo>
                  <a:lnTo>
                    <a:pt x="0" y="1990470"/>
                  </a:lnTo>
                  <a:lnTo>
                    <a:pt x="9379" y="2036837"/>
                  </a:lnTo>
                  <a:lnTo>
                    <a:pt x="34966" y="2074703"/>
                  </a:lnTo>
                  <a:lnTo>
                    <a:pt x="72930" y="2100234"/>
                  </a:lnTo>
                  <a:lnTo>
                    <a:pt x="119443" y="2109596"/>
                  </a:lnTo>
                  <a:lnTo>
                    <a:pt x="8032254" y="2109596"/>
                  </a:lnTo>
                  <a:lnTo>
                    <a:pt x="8078714" y="2100234"/>
                  </a:lnTo>
                  <a:lnTo>
                    <a:pt x="8116662" y="2074703"/>
                  </a:lnTo>
                  <a:lnTo>
                    <a:pt x="8142250" y="2036837"/>
                  </a:lnTo>
                  <a:lnTo>
                    <a:pt x="8151634" y="1990470"/>
                  </a:lnTo>
                  <a:lnTo>
                    <a:pt x="8151634" y="119125"/>
                  </a:lnTo>
                  <a:lnTo>
                    <a:pt x="8142268" y="72759"/>
                  </a:lnTo>
                  <a:lnTo>
                    <a:pt x="8116709" y="34893"/>
                  </a:lnTo>
                  <a:lnTo>
                    <a:pt x="8078768" y="9362"/>
                  </a:lnTo>
                  <a:lnTo>
                    <a:pt x="8032254" y="0"/>
                  </a:lnTo>
                  <a:close/>
                </a:path>
              </a:pathLst>
            </a:custGeom>
            <a:solidFill>
              <a:srgbClr val="2E1D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987475" y="6630161"/>
              <a:ext cx="8161655" cy="2118995"/>
            </a:xfrm>
            <a:custGeom>
              <a:avLst/>
              <a:gdLst/>
              <a:ahLst/>
              <a:cxnLst/>
              <a:rect l="l" t="t" r="r" b="b"/>
              <a:pathLst>
                <a:path w="8161655" h="2118995">
                  <a:moveTo>
                    <a:pt x="8037017" y="0"/>
                  </a:moveTo>
                  <a:lnTo>
                    <a:pt x="124206" y="0"/>
                  </a:lnTo>
                  <a:lnTo>
                    <a:pt x="75866" y="9721"/>
                  </a:lnTo>
                  <a:lnTo>
                    <a:pt x="36385" y="36242"/>
                  </a:lnTo>
                  <a:lnTo>
                    <a:pt x="9763" y="75598"/>
                  </a:lnTo>
                  <a:lnTo>
                    <a:pt x="0" y="123825"/>
                  </a:lnTo>
                  <a:lnTo>
                    <a:pt x="0" y="1995170"/>
                  </a:lnTo>
                  <a:lnTo>
                    <a:pt x="9763" y="2043396"/>
                  </a:lnTo>
                  <a:lnTo>
                    <a:pt x="36385" y="2082752"/>
                  </a:lnTo>
                  <a:lnTo>
                    <a:pt x="75866" y="2109273"/>
                  </a:lnTo>
                  <a:lnTo>
                    <a:pt x="124206" y="2118995"/>
                  </a:lnTo>
                  <a:lnTo>
                    <a:pt x="124206" y="2114296"/>
                  </a:lnTo>
                  <a:lnTo>
                    <a:pt x="8060382" y="2114296"/>
                  </a:lnTo>
                  <a:lnTo>
                    <a:pt x="8084379" y="2109470"/>
                  </a:lnTo>
                  <a:lnTo>
                    <a:pt x="124206" y="2109470"/>
                  </a:lnTo>
                  <a:lnTo>
                    <a:pt x="79562" y="2100486"/>
                  </a:lnTo>
                  <a:lnTo>
                    <a:pt x="43110" y="2075989"/>
                  </a:lnTo>
                  <a:lnTo>
                    <a:pt x="18535" y="2039657"/>
                  </a:lnTo>
                  <a:lnTo>
                    <a:pt x="9525" y="1995170"/>
                  </a:lnTo>
                  <a:lnTo>
                    <a:pt x="9525" y="123825"/>
                  </a:lnTo>
                  <a:lnTo>
                    <a:pt x="18535" y="79337"/>
                  </a:lnTo>
                  <a:lnTo>
                    <a:pt x="43110" y="43005"/>
                  </a:lnTo>
                  <a:lnTo>
                    <a:pt x="79562" y="18508"/>
                  </a:lnTo>
                  <a:lnTo>
                    <a:pt x="124206" y="9525"/>
                  </a:lnTo>
                  <a:lnTo>
                    <a:pt x="124206" y="4699"/>
                  </a:lnTo>
                  <a:lnTo>
                    <a:pt x="8037017" y="4699"/>
                  </a:lnTo>
                  <a:lnTo>
                    <a:pt x="8037017" y="0"/>
                  </a:lnTo>
                  <a:close/>
                </a:path>
                <a:path w="8161655" h="2118995">
                  <a:moveTo>
                    <a:pt x="8037017" y="2114296"/>
                  </a:moveTo>
                  <a:lnTo>
                    <a:pt x="124206" y="2114296"/>
                  </a:lnTo>
                  <a:lnTo>
                    <a:pt x="124206" y="2118995"/>
                  </a:lnTo>
                  <a:lnTo>
                    <a:pt x="8037017" y="2118995"/>
                  </a:lnTo>
                  <a:lnTo>
                    <a:pt x="8037017" y="2114296"/>
                  </a:lnTo>
                  <a:close/>
                </a:path>
                <a:path w="8161655" h="2118995">
                  <a:moveTo>
                    <a:pt x="8060382" y="2114296"/>
                  </a:moveTo>
                  <a:lnTo>
                    <a:pt x="8037017" y="2114296"/>
                  </a:lnTo>
                  <a:lnTo>
                    <a:pt x="8037017" y="2118995"/>
                  </a:lnTo>
                  <a:lnTo>
                    <a:pt x="8060382" y="2114296"/>
                  </a:lnTo>
                  <a:close/>
                </a:path>
                <a:path w="8161655" h="2118995">
                  <a:moveTo>
                    <a:pt x="8037017" y="0"/>
                  </a:moveTo>
                  <a:lnTo>
                    <a:pt x="8037017" y="4699"/>
                  </a:lnTo>
                  <a:lnTo>
                    <a:pt x="124206" y="4699"/>
                  </a:lnTo>
                  <a:lnTo>
                    <a:pt x="124206" y="9525"/>
                  </a:lnTo>
                  <a:lnTo>
                    <a:pt x="8037017" y="9525"/>
                  </a:lnTo>
                  <a:lnTo>
                    <a:pt x="8081671" y="18508"/>
                  </a:lnTo>
                  <a:lnTo>
                    <a:pt x="8118122" y="43005"/>
                  </a:lnTo>
                  <a:lnTo>
                    <a:pt x="8142691" y="79337"/>
                  </a:lnTo>
                  <a:lnTo>
                    <a:pt x="8151698" y="123825"/>
                  </a:lnTo>
                  <a:lnTo>
                    <a:pt x="8151698" y="1995170"/>
                  </a:lnTo>
                  <a:lnTo>
                    <a:pt x="8142691" y="2039657"/>
                  </a:lnTo>
                  <a:lnTo>
                    <a:pt x="8118122" y="2075989"/>
                  </a:lnTo>
                  <a:lnTo>
                    <a:pt x="8081671" y="2100486"/>
                  </a:lnTo>
                  <a:lnTo>
                    <a:pt x="8037017" y="2109470"/>
                  </a:lnTo>
                  <a:lnTo>
                    <a:pt x="8084379" y="2109470"/>
                  </a:lnTo>
                  <a:lnTo>
                    <a:pt x="8085356" y="2109273"/>
                  </a:lnTo>
                  <a:lnTo>
                    <a:pt x="8124837" y="2082752"/>
                  </a:lnTo>
                  <a:lnTo>
                    <a:pt x="8151460" y="2043396"/>
                  </a:lnTo>
                  <a:lnTo>
                    <a:pt x="8161223" y="1995170"/>
                  </a:lnTo>
                  <a:lnTo>
                    <a:pt x="8161223" y="123825"/>
                  </a:lnTo>
                  <a:lnTo>
                    <a:pt x="8151460" y="75598"/>
                  </a:lnTo>
                  <a:lnTo>
                    <a:pt x="8124837" y="36242"/>
                  </a:lnTo>
                  <a:lnTo>
                    <a:pt x="8085356" y="9721"/>
                  </a:lnTo>
                  <a:lnTo>
                    <a:pt x="8037017" y="0"/>
                  </a:lnTo>
                  <a:close/>
                </a:path>
              </a:pathLst>
            </a:custGeom>
            <a:solidFill>
              <a:srgbClr val="47367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1276603" y="7330897"/>
            <a:ext cx="219710" cy="4451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50" b="1" spc="-50" dirty="0">
                <a:solidFill>
                  <a:srgbClr val="DFD5DE"/>
                </a:solidFill>
                <a:latin typeface="Arial"/>
                <a:cs typeface="Arial"/>
              </a:rPr>
              <a:t>3</a:t>
            </a:r>
            <a:endParaRPr sz="275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9415653" y="6855332"/>
            <a:ext cx="6418580" cy="14820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50" b="1" spc="-10" dirty="0">
                <a:solidFill>
                  <a:srgbClr val="DFD5DE"/>
                </a:solidFill>
                <a:latin typeface="Arial"/>
                <a:cs typeface="Arial"/>
              </a:rPr>
              <a:t>Challenges</a:t>
            </a:r>
            <a:endParaRPr sz="2850">
              <a:latin typeface="Arial"/>
              <a:cs typeface="Arial"/>
            </a:endParaRPr>
          </a:p>
          <a:p>
            <a:pPr marL="12700" marR="5080">
              <a:lnSpc>
                <a:spcPct val="139500"/>
              </a:lnSpc>
              <a:spcBef>
                <a:spcPts val="810"/>
              </a:spcBef>
            </a:pPr>
            <a:r>
              <a:rPr sz="2150" spc="210" dirty="0">
                <a:solidFill>
                  <a:srgbClr val="DFD5DE"/>
                </a:solidFill>
                <a:latin typeface="Trebuchet MS"/>
                <a:cs typeface="Trebuchet MS"/>
              </a:rPr>
              <a:t>-</a:t>
            </a:r>
            <a:r>
              <a:rPr sz="2150" spc="-5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60" dirty="0">
                <a:solidFill>
                  <a:srgbClr val="DFD5DE"/>
                </a:solidFill>
                <a:latin typeface="Trebuchet MS"/>
                <a:cs typeface="Trebuchet MS"/>
              </a:rPr>
              <a:t>Data</a:t>
            </a:r>
            <a:r>
              <a:rPr sz="2150" spc="-3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40" dirty="0">
                <a:solidFill>
                  <a:srgbClr val="DFD5DE"/>
                </a:solidFill>
                <a:latin typeface="Trebuchet MS"/>
                <a:cs typeface="Trebuchet MS"/>
              </a:rPr>
              <a:t>quality,</a:t>
            </a:r>
            <a:r>
              <a:rPr sz="2150" spc="2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imbalanced</a:t>
            </a:r>
            <a:r>
              <a:rPr sz="2150" spc="5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datasets,</a:t>
            </a:r>
            <a:r>
              <a:rPr sz="2150" spc="1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dirty="0">
                <a:solidFill>
                  <a:srgbClr val="DFD5DE"/>
                </a:solidFill>
                <a:latin typeface="Trebuchet MS"/>
                <a:cs typeface="Trebuchet MS"/>
              </a:rPr>
              <a:t>real-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time</a:t>
            </a:r>
            <a:r>
              <a:rPr sz="2150" spc="20" dirty="0">
                <a:solidFill>
                  <a:srgbClr val="DFD5DE"/>
                </a:solidFill>
                <a:latin typeface="Trebuchet MS"/>
                <a:cs typeface="Trebuchet MS"/>
              </a:rPr>
              <a:t> </a:t>
            </a:r>
            <a:r>
              <a:rPr sz="2150" spc="-20" dirty="0">
                <a:solidFill>
                  <a:srgbClr val="DFD5DE"/>
                </a:solidFill>
                <a:latin typeface="Trebuchet MS"/>
                <a:cs typeface="Trebuchet MS"/>
              </a:rPr>
              <a:t>data </a:t>
            </a:r>
            <a:r>
              <a:rPr sz="2150" spc="-10" dirty="0">
                <a:solidFill>
                  <a:srgbClr val="DFD5DE"/>
                </a:solidFill>
                <a:latin typeface="Trebuchet MS"/>
                <a:cs typeface="Trebuchet MS"/>
              </a:rPr>
              <a:t>integration</a:t>
            </a:r>
            <a:endParaRPr sz="21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Words>376</Words>
  <Application>Microsoft Office PowerPoint</Application>
  <PresentationFormat>Custom</PresentationFormat>
  <Paragraphs>88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Arial</vt:lpstr>
      <vt:lpstr>Calibri</vt:lpstr>
      <vt:lpstr>Trebuchet MS</vt:lpstr>
      <vt:lpstr>Office Theme</vt:lpstr>
      <vt:lpstr>Accident Prediction</vt:lpstr>
      <vt:lpstr>PowerPoint Presentation</vt:lpstr>
      <vt:lpstr>Abstract: Road Accident Severity Prediction</vt:lpstr>
      <vt:lpstr>PowerPoint Presentation</vt:lpstr>
      <vt:lpstr>Proposed Solution: A Data- Driven Approach</vt:lpstr>
      <vt:lpstr>System Architecture: A Layered Approach</vt:lpstr>
      <vt:lpstr>Live Demo: Real-Time Severity Prediction</vt:lpstr>
      <vt:lpstr>PowerPoint Presentation</vt:lpstr>
      <vt:lpstr>Conclusion: Road Safety Through Data</vt:lpstr>
      <vt:lpstr>Future Scope: Expanding the System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Abstract: Road Accident Severity Prediction</dc:title>
  <dc:creator>233B5A4401 csd</dc:creator>
  <cp:lastModifiedBy>233B5A4401 csd</cp:lastModifiedBy>
  <cp:revision>4</cp:revision>
  <dcterms:created xsi:type="dcterms:W3CDTF">2025-01-16T02:52:58Z</dcterms:created>
  <dcterms:modified xsi:type="dcterms:W3CDTF">2025-01-16T03:28:25Z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Impress</vt:lpwstr>
  </property>
  <property fmtid="{D5CDD505-2E9C-101B-9397-08002B2CF9AE}" pid="4" name="LastSaved">
    <vt:filetime>2025-01-16T00:00:00Z</vt:filetime>
  </property>
  <property fmtid="{D5CDD505-2E9C-101B-9397-08002B2CF9AE}" pid="5" name="Producer">
    <vt:lpwstr>ConvertAPI</vt:lpwstr>
  </property>
</Properties>
</file>